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305" r:id="rId5"/>
    <p:sldId id="317" r:id="rId6"/>
    <p:sldId id="261" r:id="rId7"/>
    <p:sldId id="262" r:id="rId8"/>
    <p:sldId id="263" r:id="rId9"/>
    <p:sldId id="306" r:id="rId10"/>
    <p:sldId id="307" r:id="rId11"/>
    <p:sldId id="266" r:id="rId12"/>
    <p:sldId id="304" r:id="rId13"/>
    <p:sldId id="268" r:id="rId14"/>
    <p:sldId id="286" r:id="rId15"/>
    <p:sldId id="287" r:id="rId16"/>
    <p:sldId id="288" r:id="rId17"/>
    <p:sldId id="289" r:id="rId18"/>
    <p:sldId id="308" r:id="rId19"/>
    <p:sldId id="321" r:id="rId20"/>
    <p:sldId id="322" r:id="rId21"/>
    <p:sldId id="310" r:id="rId22"/>
    <p:sldId id="291" r:id="rId23"/>
    <p:sldId id="292" r:id="rId24"/>
    <p:sldId id="290" r:id="rId25"/>
    <p:sldId id="293" r:id="rId26"/>
    <p:sldId id="294" r:id="rId27"/>
    <p:sldId id="295" r:id="rId28"/>
    <p:sldId id="296" r:id="rId29"/>
    <p:sldId id="311" r:id="rId30"/>
    <p:sldId id="312" r:id="rId31"/>
    <p:sldId id="313" r:id="rId32"/>
    <p:sldId id="314" r:id="rId33"/>
    <p:sldId id="315" r:id="rId34"/>
    <p:sldId id="316" r:id="rId35"/>
    <p:sldId id="303" r:id="rId36"/>
    <p:sldId id="319" r:id="rId37"/>
    <p:sldId id="320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4" r:id="rId47"/>
    <p:sldId id="331" r:id="rId48"/>
    <p:sldId id="333" r:id="rId49"/>
    <p:sldId id="335" r:id="rId50"/>
    <p:sldId id="336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hao Colin Wang" initials="JC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502728-D6D1-40D0-874C-E7E2BC204410}">
  <a:tblStyle styleId="{F2502728-D6D1-40D0-874C-E7E2BC2044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10056B-1704-4544-9614-5857002B45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2788" autoAdjust="0"/>
  </p:normalViewPr>
  <p:slideViewPr>
    <p:cSldViewPr snapToGrid="0" snapToObjects="1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41564-AEBA-47AD-8271-1CF3FDA10241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03D5B1AF-481C-4A06-BA2B-811979CCAB84}">
      <dgm:prSet phldrT="[Text]" custT="1"/>
      <dgm:spPr/>
      <dgm:t>
        <a:bodyPr/>
        <a:lstStyle/>
        <a:p>
          <a:r>
            <a:rPr lang="en-US" sz="1200" b="1" dirty="0" smtClean="0"/>
            <a:t>Top side growth from expansion and brand awareness</a:t>
          </a:r>
          <a:endParaRPr lang="en-US" sz="1200" b="1" dirty="0"/>
        </a:p>
      </dgm:t>
    </dgm:pt>
    <dgm:pt modelId="{F115DFF7-1834-4651-A5E6-CFC41D49DAEA}" type="parTrans" cxnId="{DB01624D-9D55-4F63-9042-5806024288CC}">
      <dgm:prSet/>
      <dgm:spPr/>
      <dgm:t>
        <a:bodyPr/>
        <a:lstStyle/>
        <a:p>
          <a:endParaRPr lang="en-US"/>
        </a:p>
      </dgm:t>
    </dgm:pt>
    <dgm:pt modelId="{72B565AE-283E-4737-A016-3301E741342B}" type="sibTrans" cxnId="{DB01624D-9D55-4F63-9042-5806024288CC}">
      <dgm:prSet/>
      <dgm:spPr/>
      <dgm:t>
        <a:bodyPr/>
        <a:lstStyle/>
        <a:p>
          <a:endParaRPr lang="en-US"/>
        </a:p>
      </dgm:t>
    </dgm:pt>
    <dgm:pt modelId="{B1AD3572-9792-46D3-9D5A-CEA7CCF045D5}">
      <dgm:prSet phldrT="[Text]" custT="1"/>
      <dgm:spPr/>
      <dgm:t>
        <a:bodyPr/>
        <a:lstStyle/>
        <a:p>
          <a:r>
            <a:rPr lang="en-US" sz="1200" b="1" dirty="0" smtClean="0"/>
            <a:t>Well-controlled store related expenses and COGS</a:t>
          </a:r>
          <a:endParaRPr lang="en-US" sz="1200" b="1" dirty="0"/>
        </a:p>
      </dgm:t>
    </dgm:pt>
    <dgm:pt modelId="{488A0ACB-B3EB-4F60-AE8B-6AC5E9532C94}" type="parTrans" cxnId="{5E934412-D816-4AF1-B40C-7E5AA765C48C}">
      <dgm:prSet/>
      <dgm:spPr/>
      <dgm:t>
        <a:bodyPr/>
        <a:lstStyle/>
        <a:p>
          <a:endParaRPr lang="en-US"/>
        </a:p>
      </dgm:t>
    </dgm:pt>
    <dgm:pt modelId="{AE79C2EB-BA54-43D6-84AA-CC8F68830944}" type="sibTrans" cxnId="{5E934412-D816-4AF1-B40C-7E5AA765C48C}">
      <dgm:prSet/>
      <dgm:spPr/>
      <dgm:t>
        <a:bodyPr/>
        <a:lstStyle/>
        <a:p>
          <a:endParaRPr lang="en-US"/>
        </a:p>
      </dgm:t>
    </dgm:pt>
    <dgm:pt modelId="{4CB471EB-DDF5-44E0-A18A-059B27310600}">
      <dgm:prSet phldrT="[Text]" custT="1"/>
      <dgm:spPr/>
      <dgm:t>
        <a:bodyPr/>
        <a:lstStyle/>
        <a:p>
          <a:r>
            <a:rPr lang="en-US" sz="1200" b="1" dirty="0" smtClean="0"/>
            <a:t>New initiatives and opportunities to drive down expenses</a:t>
          </a:r>
          <a:endParaRPr lang="en-US" sz="1200" b="1" dirty="0"/>
        </a:p>
      </dgm:t>
    </dgm:pt>
    <dgm:pt modelId="{094EC468-173F-45AF-9CEF-327F27620364}" type="parTrans" cxnId="{266BC4D1-436D-4103-839C-4DD496261F66}">
      <dgm:prSet/>
      <dgm:spPr/>
      <dgm:t>
        <a:bodyPr/>
        <a:lstStyle/>
        <a:p>
          <a:endParaRPr lang="en-US"/>
        </a:p>
      </dgm:t>
    </dgm:pt>
    <dgm:pt modelId="{12B0E769-839E-4810-96C6-B6F86CA0E611}" type="sibTrans" cxnId="{266BC4D1-436D-4103-839C-4DD496261F66}">
      <dgm:prSet/>
      <dgm:spPr/>
      <dgm:t>
        <a:bodyPr/>
        <a:lstStyle/>
        <a:p>
          <a:endParaRPr lang="en-US"/>
        </a:p>
      </dgm:t>
    </dgm:pt>
    <dgm:pt modelId="{42E7082D-30ED-48F7-AC5A-629B91D4AE24}" type="pres">
      <dgm:prSet presAssocID="{01541564-AEBA-47AD-8271-1CF3FDA10241}" presName="CompostProcess" presStyleCnt="0">
        <dgm:presLayoutVars>
          <dgm:dir/>
          <dgm:resizeHandles val="exact"/>
        </dgm:presLayoutVars>
      </dgm:prSet>
      <dgm:spPr/>
    </dgm:pt>
    <dgm:pt modelId="{FF558723-0F89-4B15-87B5-A43882A77309}" type="pres">
      <dgm:prSet presAssocID="{01541564-AEBA-47AD-8271-1CF3FDA10241}" presName="arrow" presStyleLbl="bgShp" presStyleIdx="0" presStyleCnt="1" custScaleX="117647" custLinFactNeighborY="798"/>
      <dgm:spPr/>
    </dgm:pt>
    <dgm:pt modelId="{D1C521A6-30EF-455F-8277-F59187862ABD}" type="pres">
      <dgm:prSet presAssocID="{01541564-AEBA-47AD-8271-1CF3FDA10241}" presName="linearProcess" presStyleCnt="0"/>
      <dgm:spPr/>
    </dgm:pt>
    <dgm:pt modelId="{6FF926A3-C151-4226-8ECB-66AA650669BA}" type="pres">
      <dgm:prSet presAssocID="{03D5B1AF-481C-4A06-BA2B-811979CCAB8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40EED-6589-4716-AB81-C37B6AD22CC8}" type="pres">
      <dgm:prSet presAssocID="{72B565AE-283E-4737-A016-3301E741342B}" presName="sibTrans" presStyleCnt="0"/>
      <dgm:spPr/>
    </dgm:pt>
    <dgm:pt modelId="{4938F274-04F5-4DFF-91D9-B1D8F42A4C20}" type="pres">
      <dgm:prSet presAssocID="{B1AD3572-9792-46D3-9D5A-CEA7CCF045D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3FF1D-16AF-42DB-9E3B-962E1828BC24}" type="pres">
      <dgm:prSet presAssocID="{AE79C2EB-BA54-43D6-84AA-CC8F68830944}" presName="sibTrans" presStyleCnt="0"/>
      <dgm:spPr/>
    </dgm:pt>
    <dgm:pt modelId="{22A4AB1E-A236-4620-AD07-184AE7E2F653}" type="pres">
      <dgm:prSet presAssocID="{4CB471EB-DDF5-44E0-A18A-059B27310600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C3D7D2-A79A-8E4A-BA0E-79074C16976D}" type="presOf" srcId="{4CB471EB-DDF5-44E0-A18A-059B27310600}" destId="{22A4AB1E-A236-4620-AD07-184AE7E2F653}" srcOrd="0" destOrd="0" presId="urn:microsoft.com/office/officeart/2005/8/layout/hProcess9"/>
    <dgm:cxn modelId="{99E9C4C2-61BB-4949-B407-C3FDAB893890}" type="presOf" srcId="{B1AD3572-9792-46D3-9D5A-CEA7CCF045D5}" destId="{4938F274-04F5-4DFF-91D9-B1D8F42A4C20}" srcOrd="0" destOrd="0" presId="urn:microsoft.com/office/officeart/2005/8/layout/hProcess9"/>
    <dgm:cxn modelId="{3F20BAB8-ED3A-6545-A335-12DADFFE6BF1}" type="presOf" srcId="{03D5B1AF-481C-4A06-BA2B-811979CCAB84}" destId="{6FF926A3-C151-4226-8ECB-66AA650669BA}" srcOrd="0" destOrd="0" presId="urn:microsoft.com/office/officeart/2005/8/layout/hProcess9"/>
    <dgm:cxn modelId="{5E934412-D816-4AF1-B40C-7E5AA765C48C}" srcId="{01541564-AEBA-47AD-8271-1CF3FDA10241}" destId="{B1AD3572-9792-46D3-9D5A-CEA7CCF045D5}" srcOrd="1" destOrd="0" parTransId="{488A0ACB-B3EB-4F60-AE8B-6AC5E9532C94}" sibTransId="{AE79C2EB-BA54-43D6-84AA-CC8F68830944}"/>
    <dgm:cxn modelId="{587B6FAE-E0D0-BD41-82F1-F7B3C606F5AB}" type="presOf" srcId="{01541564-AEBA-47AD-8271-1CF3FDA10241}" destId="{42E7082D-30ED-48F7-AC5A-629B91D4AE24}" srcOrd="0" destOrd="0" presId="urn:microsoft.com/office/officeart/2005/8/layout/hProcess9"/>
    <dgm:cxn modelId="{DB01624D-9D55-4F63-9042-5806024288CC}" srcId="{01541564-AEBA-47AD-8271-1CF3FDA10241}" destId="{03D5B1AF-481C-4A06-BA2B-811979CCAB84}" srcOrd="0" destOrd="0" parTransId="{F115DFF7-1834-4651-A5E6-CFC41D49DAEA}" sibTransId="{72B565AE-283E-4737-A016-3301E741342B}"/>
    <dgm:cxn modelId="{266BC4D1-436D-4103-839C-4DD496261F66}" srcId="{01541564-AEBA-47AD-8271-1CF3FDA10241}" destId="{4CB471EB-DDF5-44E0-A18A-059B27310600}" srcOrd="2" destOrd="0" parTransId="{094EC468-173F-45AF-9CEF-327F27620364}" sibTransId="{12B0E769-839E-4810-96C6-B6F86CA0E611}"/>
    <dgm:cxn modelId="{7C5E6ED6-5B4E-FF41-9A36-69ED4BCF21B7}" type="presParOf" srcId="{42E7082D-30ED-48F7-AC5A-629B91D4AE24}" destId="{FF558723-0F89-4B15-87B5-A43882A77309}" srcOrd="0" destOrd="0" presId="urn:microsoft.com/office/officeart/2005/8/layout/hProcess9"/>
    <dgm:cxn modelId="{E8EDDF05-5F0E-7C48-BEDB-426CCD5EAAFF}" type="presParOf" srcId="{42E7082D-30ED-48F7-AC5A-629B91D4AE24}" destId="{D1C521A6-30EF-455F-8277-F59187862ABD}" srcOrd="1" destOrd="0" presId="urn:microsoft.com/office/officeart/2005/8/layout/hProcess9"/>
    <dgm:cxn modelId="{2F57436D-1536-F843-ABDB-4D00EC79FE45}" type="presParOf" srcId="{D1C521A6-30EF-455F-8277-F59187862ABD}" destId="{6FF926A3-C151-4226-8ECB-66AA650669BA}" srcOrd="0" destOrd="0" presId="urn:microsoft.com/office/officeart/2005/8/layout/hProcess9"/>
    <dgm:cxn modelId="{8D8FC7C3-6AEB-8349-A194-D2B0295DF2AF}" type="presParOf" srcId="{D1C521A6-30EF-455F-8277-F59187862ABD}" destId="{17040EED-6589-4716-AB81-C37B6AD22CC8}" srcOrd="1" destOrd="0" presId="urn:microsoft.com/office/officeart/2005/8/layout/hProcess9"/>
    <dgm:cxn modelId="{6A536A52-22BF-2745-9283-0A477C64D7F9}" type="presParOf" srcId="{D1C521A6-30EF-455F-8277-F59187862ABD}" destId="{4938F274-04F5-4DFF-91D9-B1D8F42A4C20}" srcOrd="2" destOrd="0" presId="urn:microsoft.com/office/officeart/2005/8/layout/hProcess9"/>
    <dgm:cxn modelId="{9A527DF7-9EA1-844F-9E57-2962E105BC8A}" type="presParOf" srcId="{D1C521A6-30EF-455F-8277-F59187862ABD}" destId="{6763FF1D-16AF-42DB-9E3B-962E1828BC24}" srcOrd="3" destOrd="0" presId="urn:microsoft.com/office/officeart/2005/8/layout/hProcess9"/>
    <dgm:cxn modelId="{9C2A5923-446A-AA48-A135-A2F9428A1415}" type="presParOf" srcId="{D1C521A6-30EF-455F-8277-F59187862ABD}" destId="{22A4AB1E-A236-4620-AD07-184AE7E2F65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99C32-E31D-4990-B293-5FDF63D1C1FF}" type="doc">
      <dgm:prSet loTypeId="urn:microsoft.com/office/officeart/2008/layout/VerticalCircle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C30FB-1C28-418E-A34A-214C6DD78448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0000"/>
              </a:solidFill>
              <a:latin typeface="Calibri" panose="020F0502020204030204" pitchFamily="34" charset="0"/>
            </a:rPr>
            <a:t>EV/EBITDAR</a:t>
          </a:r>
          <a:endParaRPr lang="en-US" sz="2000" b="1" dirty="0">
            <a:solidFill>
              <a:srgbClr val="FF0000"/>
            </a:solidFill>
            <a:latin typeface="Calibri" panose="020F0502020204030204" pitchFamily="34" charset="0"/>
          </a:endParaRPr>
        </a:p>
      </dgm:t>
    </dgm:pt>
    <dgm:pt modelId="{18314FE1-9A72-4837-AED4-894E1097D3D0}" type="parTrans" cxnId="{86FB9606-E678-4BC6-B3AD-C236DCA9F90F}">
      <dgm:prSet/>
      <dgm:spPr/>
      <dgm:t>
        <a:bodyPr/>
        <a:lstStyle/>
        <a:p>
          <a:endParaRPr lang="en-US"/>
        </a:p>
      </dgm:t>
    </dgm:pt>
    <dgm:pt modelId="{326979D1-65D0-4605-A1B6-6C22094E7E8F}" type="sibTrans" cxnId="{86FB9606-E678-4BC6-B3AD-C236DCA9F90F}">
      <dgm:prSet/>
      <dgm:spPr/>
      <dgm:t>
        <a:bodyPr/>
        <a:lstStyle/>
        <a:p>
          <a:endParaRPr lang="en-US"/>
        </a:p>
      </dgm:t>
    </dgm:pt>
    <dgm:pt modelId="{3090FF00-63DD-480C-9E55-8CA675E92E67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tx1"/>
              </a:solidFill>
              <a:latin typeface="Calibri" panose="020F0502020204030204" pitchFamily="34" charset="0"/>
            </a:rPr>
            <a:t>Rent expense excluded</a:t>
          </a:r>
          <a:r>
            <a:rPr lang="en-US" sz="1600" dirty="0" smtClean="0">
              <a:solidFill>
                <a:schemeClr val="tx1"/>
              </a:solidFill>
            </a:rPr>
            <a:t>:</a:t>
          </a:r>
          <a:endParaRPr lang="en-US" sz="1600" dirty="0">
            <a:solidFill>
              <a:schemeClr val="tx1"/>
            </a:solidFill>
          </a:endParaRPr>
        </a:p>
      </dgm:t>
    </dgm:pt>
    <dgm:pt modelId="{AE8A4617-4E8E-4D07-BD33-FC079279833B}" type="parTrans" cxnId="{A277B11B-8FCE-4BF0-8A3A-97D0DE2DA5B1}">
      <dgm:prSet/>
      <dgm:spPr/>
      <dgm:t>
        <a:bodyPr/>
        <a:lstStyle/>
        <a:p>
          <a:endParaRPr lang="en-US"/>
        </a:p>
      </dgm:t>
    </dgm:pt>
    <dgm:pt modelId="{3A58BEAE-428C-4E3A-9F63-81C91D8C6E02}" type="sibTrans" cxnId="{A277B11B-8FCE-4BF0-8A3A-97D0DE2DA5B1}">
      <dgm:prSet/>
      <dgm:spPr/>
      <dgm:t>
        <a:bodyPr/>
        <a:lstStyle/>
        <a:p>
          <a:endParaRPr lang="en-US"/>
        </a:p>
      </dgm:t>
    </dgm:pt>
    <dgm:pt modelId="{A5EDF005-D06F-4C03-99A3-B659BFA2058A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  <a:latin typeface="Calibri" panose="020F0502020204030204" pitchFamily="34" charset="0"/>
            </a:rPr>
            <a:t>- A significant amount that impacts operation.</a:t>
          </a:r>
        </a:p>
        <a:p>
          <a:r>
            <a:rPr lang="en-US" sz="1400" b="1" dirty="0" smtClean="0">
              <a:solidFill>
                <a:schemeClr val="tx1"/>
              </a:solidFill>
              <a:latin typeface="Calibri" panose="020F0502020204030204" pitchFamily="34" charset="0"/>
            </a:rPr>
            <a:t>- Not related to core business.</a:t>
          </a:r>
        </a:p>
        <a:p>
          <a:r>
            <a:rPr lang="en-US" sz="1400" b="1" dirty="0" smtClean="0">
              <a:solidFill>
                <a:schemeClr val="tx1"/>
              </a:solidFill>
              <a:latin typeface="Calibri" panose="020F0502020204030204" pitchFamily="34" charset="0"/>
            </a:rPr>
            <a:t>- Varies substantially from company to company.</a:t>
          </a:r>
          <a:endParaRPr lang="en-US" sz="1400" b="1" dirty="0">
            <a:solidFill>
              <a:schemeClr val="tx1"/>
            </a:solidFill>
            <a:latin typeface="Calibri" panose="020F0502020204030204" pitchFamily="34" charset="0"/>
          </a:endParaRPr>
        </a:p>
      </dgm:t>
    </dgm:pt>
    <dgm:pt modelId="{0960BD4B-B3B8-4BB2-B4E1-08A3C3D1DB4F}" type="parTrans" cxnId="{025DAF37-0F04-4647-A3C4-7C63C069C1E7}">
      <dgm:prSet/>
      <dgm:spPr/>
      <dgm:t>
        <a:bodyPr/>
        <a:lstStyle/>
        <a:p>
          <a:endParaRPr lang="en-US"/>
        </a:p>
      </dgm:t>
    </dgm:pt>
    <dgm:pt modelId="{60FB13FF-457E-4400-8F4D-5318DC6E2E91}" type="sibTrans" cxnId="{025DAF37-0F04-4647-A3C4-7C63C069C1E7}">
      <dgm:prSet/>
      <dgm:spPr/>
      <dgm:t>
        <a:bodyPr/>
        <a:lstStyle/>
        <a:p>
          <a:endParaRPr lang="en-US"/>
        </a:p>
      </dgm:t>
    </dgm:pt>
    <dgm:pt modelId="{09998F01-7F7F-4AFC-8EDF-6E4DAF637672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0000"/>
              </a:solidFill>
              <a:latin typeface="Calibri" panose="020F0502020204030204" pitchFamily="34" charset="0"/>
            </a:rPr>
            <a:t>PEG</a:t>
          </a:r>
          <a:endParaRPr lang="en-US" sz="2000" b="1" dirty="0">
            <a:solidFill>
              <a:srgbClr val="FF0000"/>
            </a:solidFill>
            <a:latin typeface="Calibri" panose="020F0502020204030204" pitchFamily="34" charset="0"/>
          </a:endParaRPr>
        </a:p>
      </dgm:t>
    </dgm:pt>
    <dgm:pt modelId="{6D283C19-55F7-48CA-BCAD-B8DD7B5A832D}" type="parTrans" cxnId="{67ED898D-6E42-4D99-9320-AEA74E51FDCD}">
      <dgm:prSet/>
      <dgm:spPr/>
      <dgm:t>
        <a:bodyPr/>
        <a:lstStyle/>
        <a:p>
          <a:endParaRPr lang="en-US"/>
        </a:p>
      </dgm:t>
    </dgm:pt>
    <dgm:pt modelId="{84DAB620-0719-4032-ACCF-552933402CB8}" type="sibTrans" cxnId="{67ED898D-6E42-4D99-9320-AEA74E51FDCD}">
      <dgm:prSet/>
      <dgm:spPr/>
      <dgm:t>
        <a:bodyPr/>
        <a:lstStyle/>
        <a:p>
          <a:endParaRPr lang="en-US"/>
        </a:p>
      </dgm:t>
    </dgm:pt>
    <dgm:pt modelId="{D481F03B-A651-4FC4-B080-62EEB7E7BBC7}">
      <dgm:prSet phldrT="[Text]" custT="1"/>
      <dgm:spPr/>
      <dgm:t>
        <a:bodyPr/>
        <a:lstStyle/>
        <a:p>
          <a:r>
            <a:rPr lang="en-US" sz="1400" b="1" dirty="0" smtClean="0">
              <a:latin typeface="Calibri" panose="020F0502020204030204" pitchFamily="34" charset="0"/>
            </a:rPr>
            <a:t>- Expensive P/E 39.4x among peers 20.0x.</a:t>
          </a:r>
        </a:p>
        <a:p>
          <a:r>
            <a:rPr lang="en-US" sz="1400" b="1" dirty="0" smtClean="0">
              <a:latin typeface="Calibri" panose="020F0502020204030204" pitchFamily="34" charset="0"/>
            </a:rPr>
            <a:t>- Forecasted 2019 forward earnings $174.9m.</a:t>
          </a:r>
        </a:p>
        <a:p>
          <a:r>
            <a:rPr lang="en-US" sz="1400" b="1" dirty="0" smtClean="0">
              <a:latin typeface="Calibri" panose="020F0502020204030204" pitchFamily="34" charset="0"/>
            </a:rPr>
            <a:t>- Accounted for high growth (28.2% in 2019) of the company.</a:t>
          </a:r>
        </a:p>
        <a:p>
          <a:endParaRPr lang="en-US" sz="1300" b="1" dirty="0">
            <a:latin typeface="Calibri" panose="020F0502020204030204" pitchFamily="34" charset="0"/>
          </a:endParaRPr>
        </a:p>
      </dgm:t>
    </dgm:pt>
    <dgm:pt modelId="{46B11C14-9931-4162-9906-26D0542C80CB}" type="parTrans" cxnId="{73DE2814-A40C-4554-95B0-DD8B498D82B2}">
      <dgm:prSet/>
      <dgm:spPr/>
      <dgm:t>
        <a:bodyPr/>
        <a:lstStyle/>
        <a:p>
          <a:endParaRPr lang="en-US"/>
        </a:p>
      </dgm:t>
    </dgm:pt>
    <dgm:pt modelId="{54A3CF5A-6B48-4891-8D57-19D58E1A6168}" type="sibTrans" cxnId="{73DE2814-A40C-4554-95B0-DD8B498D82B2}">
      <dgm:prSet/>
      <dgm:spPr/>
      <dgm:t>
        <a:bodyPr/>
        <a:lstStyle/>
        <a:p>
          <a:endParaRPr lang="en-US"/>
        </a:p>
      </dgm:t>
    </dgm:pt>
    <dgm:pt modelId="{B64F8C75-1085-4995-B88F-74D22CDDFB4C}" type="pres">
      <dgm:prSet presAssocID="{B1899C32-E31D-4990-B293-5FDF63D1C1F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DA7AF47-06EC-4775-9336-12DF0B3A1580}" type="pres">
      <dgm:prSet presAssocID="{9C8C30FB-1C28-418E-A34A-214C6DD78448}" presName="withChildren" presStyleCnt="0"/>
      <dgm:spPr/>
    </dgm:pt>
    <dgm:pt modelId="{23E73E49-1E5A-484C-9F3C-BAF64738F21C}" type="pres">
      <dgm:prSet presAssocID="{9C8C30FB-1C28-418E-A34A-214C6DD78448}" presName="bigCircle" presStyleLbl="vennNode1" presStyleIdx="0" presStyleCnt="5"/>
      <dgm:spPr/>
    </dgm:pt>
    <dgm:pt modelId="{432AF138-415C-466C-B588-82EDB8833E9B}" type="pres">
      <dgm:prSet presAssocID="{9C8C30FB-1C28-418E-A34A-214C6DD78448}" presName="medCircle" presStyleLbl="vennNode1" presStyleIdx="1" presStyleCnt="5"/>
      <dgm:spPr/>
    </dgm:pt>
    <dgm:pt modelId="{350B469E-0F5D-4533-9BB5-C6FF699B63D7}" type="pres">
      <dgm:prSet presAssocID="{9C8C30FB-1C28-418E-A34A-214C6DD78448}" presName="txLvl1" presStyleLbl="revTx" presStyleIdx="0" presStyleCnt="5"/>
      <dgm:spPr/>
      <dgm:t>
        <a:bodyPr/>
        <a:lstStyle/>
        <a:p>
          <a:endParaRPr lang="en-US"/>
        </a:p>
      </dgm:t>
    </dgm:pt>
    <dgm:pt modelId="{CB1F1357-D4E6-4C25-859B-526F2EF9D34F}" type="pres">
      <dgm:prSet presAssocID="{9C8C30FB-1C28-418E-A34A-214C6DD78448}" presName="lin" presStyleCnt="0"/>
      <dgm:spPr/>
    </dgm:pt>
    <dgm:pt modelId="{F1D0B825-45C0-4AEE-9965-066503401EDA}" type="pres">
      <dgm:prSet presAssocID="{3090FF00-63DD-480C-9E55-8CA675E92E67}" presName="txLvl2" presStyleLbl="revTx" presStyleIdx="1" presStyleCnt="5" custScaleX="94281" custLinFactNeighborY="-83898"/>
      <dgm:spPr/>
      <dgm:t>
        <a:bodyPr/>
        <a:lstStyle/>
        <a:p>
          <a:endParaRPr lang="en-US"/>
        </a:p>
      </dgm:t>
    </dgm:pt>
    <dgm:pt modelId="{2AD210C2-785D-47F9-B922-F8297CD3F8C8}" type="pres">
      <dgm:prSet presAssocID="{3A58BEAE-428C-4E3A-9F63-81C91D8C6E02}" presName="smCircle" presStyleLbl="vennNode1" presStyleIdx="2" presStyleCnt="5"/>
      <dgm:spPr/>
    </dgm:pt>
    <dgm:pt modelId="{AB007B8B-F9E1-44C7-95E3-D1D16D1D5FAA}" type="pres">
      <dgm:prSet presAssocID="{A5EDF005-D06F-4C03-99A3-B659BFA2058A}" presName="txLvl2" presStyleLbl="revTx" presStyleIdx="2" presStyleCnt="5" custScaleX="94280"/>
      <dgm:spPr/>
      <dgm:t>
        <a:bodyPr/>
        <a:lstStyle/>
        <a:p>
          <a:endParaRPr lang="en-US"/>
        </a:p>
      </dgm:t>
    </dgm:pt>
    <dgm:pt modelId="{85471CB3-22AE-4FD2-AE72-852FCB99B677}" type="pres">
      <dgm:prSet presAssocID="{9C8C30FB-1C28-418E-A34A-214C6DD78448}" presName="overlap" presStyleCnt="0"/>
      <dgm:spPr/>
    </dgm:pt>
    <dgm:pt modelId="{07037942-7F4D-4355-8270-9A8CF2D84E49}" type="pres">
      <dgm:prSet presAssocID="{09998F01-7F7F-4AFC-8EDF-6E4DAF637672}" presName="withChildren" presStyleCnt="0"/>
      <dgm:spPr/>
    </dgm:pt>
    <dgm:pt modelId="{1477EFA1-6BD5-4A79-B920-81C5130E823A}" type="pres">
      <dgm:prSet presAssocID="{09998F01-7F7F-4AFC-8EDF-6E4DAF637672}" presName="bigCircle" presStyleLbl="vennNode1" presStyleIdx="3" presStyleCnt="5"/>
      <dgm:spPr/>
    </dgm:pt>
    <dgm:pt modelId="{A13CBEF5-D4BF-4B17-91BE-E15F19100C88}" type="pres">
      <dgm:prSet presAssocID="{09998F01-7F7F-4AFC-8EDF-6E4DAF637672}" presName="medCircle" presStyleLbl="vennNode1" presStyleIdx="4" presStyleCnt="5"/>
      <dgm:spPr/>
    </dgm:pt>
    <dgm:pt modelId="{288DF32B-280E-4254-A92A-1D4EFDBF2249}" type="pres">
      <dgm:prSet presAssocID="{09998F01-7F7F-4AFC-8EDF-6E4DAF637672}" presName="txLvl1" presStyleLbl="revTx" presStyleIdx="3" presStyleCnt="5"/>
      <dgm:spPr/>
      <dgm:t>
        <a:bodyPr/>
        <a:lstStyle/>
        <a:p>
          <a:endParaRPr lang="en-US"/>
        </a:p>
      </dgm:t>
    </dgm:pt>
    <dgm:pt modelId="{D83CAA6D-FED8-4A76-9D46-440E438769D4}" type="pres">
      <dgm:prSet presAssocID="{09998F01-7F7F-4AFC-8EDF-6E4DAF637672}" presName="lin" presStyleCnt="0"/>
      <dgm:spPr/>
    </dgm:pt>
    <dgm:pt modelId="{D8E232DF-E990-40C9-B5C6-87618906D138}" type="pres">
      <dgm:prSet presAssocID="{D481F03B-A651-4FC4-B080-62EEB7E7BBC7}" presName="txLvl2" presStyleLbl="revTx" presStyleIdx="4" presStyleCnt="5" custScaleX="86396" custScaleY="207979" custLinFactNeighborX="-744" custLinFactNeighborY="723"/>
      <dgm:spPr/>
      <dgm:t>
        <a:bodyPr/>
        <a:lstStyle/>
        <a:p>
          <a:endParaRPr lang="en-US"/>
        </a:p>
      </dgm:t>
    </dgm:pt>
  </dgm:ptLst>
  <dgm:cxnLst>
    <dgm:cxn modelId="{A43250A0-F993-3C46-ABF1-CF9C78543E61}" type="presOf" srcId="{09998F01-7F7F-4AFC-8EDF-6E4DAF637672}" destId="{288DF32B-280E-4254-A92A-1D4EFDBF2249}" srcOrd="0" destOrd="0" presId="urn:microsoft.com/office/officeart/2008/layout/VerticalCircleList"/>
    <dgm:cxn modelId="{B2C076A9-6C6D-6146-8FB8-23670083BEE5}" type="presOf" srcId="{D481F03B-A651-4FC4-B080-62EEB7E7BBC7}" destId="{D8E232DF-E990-40C9-B5C6-87618906D138}" srcOrd="0" destOrd="0" presId="urn:microsoft.com/office/officeart/2008/layout/VerticalCircleList"/>
    <dgm:cxn modelId="{03D6C633-D24C-2043-BDFB-B15E67FE77E6}" type="presOf" srcId="{B1899C32-E31D-4990-B293-5FDF63D1C1FF}" destId="{B64F8C75-1085-4995-B88F-74D22CDDFB4C}" srcOrd="0" destOrd="0" presId="urn:microsoft.com/office/officeart/2008/layout/VerticalCircleList"/>
    <dgm:cxn modelId="{A277B11B-8FCE-4BF0-8A3A-97D0DE2DA5B1}" srcId="{9C8C30FB-1C28-418E-A34A-214C6DD78448}" destId="{3090FF00-63DD-480C-9E55-8CA675E92E67}" srcOrd="0" destOrd="0" parTransId="{AE8A4617-4E8E-4D07-BD33-FC079279833B}" sibTransId="{3A58BEAE-428C-4E3A-9F63-81C91D8C6E02}"/>
    <dgm:cxn modelId="{025DAF37-0F04-4647-A3C4-7C63C069C1E7}" srcId="{9C8C30FB-1C28-418E-A34A-214C6DD78448}" destId="{A5EDF005-D06F-4C03-99A3-B659BFA2058A}" srcOrd="1" destOrd="0" parTransId="{0960BD4B-B3B8-4BB2-B4E1-08A3C3D1DB4F}" sibTransId="{60FB13FF-457E-4400-8F4D-5318DC6E2E91}"/>
    <dgm:cxn modelId="{EDC4D9EA-2764-FD46-9EC6-ECCA5C4B1834}" type="presOf" srcId="{9C8C30FB-1C28-418E-A34A-214C6DD78448}" destId="{350B469E-0F5D-4533-9BB5-C6FF699B63D7}" srcOrd="0" destOrd="0" presId="urn:microsoft.com/office/officeart/2008/layout/VerticalCircleList"/>
    <dgm:cxn modelId="{86FB9606-E678-4BC6-B3AD-C236DCA9F90F}" srcId="{B1899C32-E31D-4990-B293-5FDF63D1C1FF}" destId="{9C8C30FB-1C28-418E-A34A-214C6DD78448}" srcOrd="0" destOrd="0" parTransId="{18314FE1-9A72-4837-AED4-894E1097D3D0}" sibTransId="{326979D1-65D0-4605-A1B6-6C22094E7E8F}"/>
    <dgm:cxn modelId="{67ED898D-6E42-4D99-9320-AEA74E51FDCD}" srcId="{B1899C32-E31D-4990-B293-5FDF63D1C1FF}" destId="{09998F01-7F7F-4AFC-8EDF-6E4DAF637672}" srcOrd="1" destOrd="0" parTransId="{6D283C19-55F7-48CA-BCAD-B8DD7B5A832D}" sibTransId="{84DAB620-0719-4032-ACCF-552933402CB8}"/>
    <dgm:cxn modelId="{7920FB57-00DF-3341-A869-F1AC18CF9E5F}" type="presOf" srcId="{A5EDF005-D06F-4C03-99A3-B659BFA2058A}" destId="{AB007B8B-F9E1-44C7-95E3-D1D16D1D5FAA}" srcOrd="0" destOrd="0" presId="urn:microsoft.com/office/officeart/2008/layout/VerticalCircleList"/>
    <dgm:cxn modelId="{73DE2814-A40C-4554-95B0-DD8B498D82B2}" srcId="{09998F01-7F7F-4AFC-8EDF-6E4DAF637672}" destId="{D481F03B-A651-4FC4-B080-62EEB7E7BBC7}" srcOrd="0" destOrd="0" parTransId="{46B11C14-9931-4162-9906-26D0542C80CB}" sibTransId="{54A3CF5A-6B48-4891-8D57-19D58E1A6168}"/>
    <dgm:cxn modelId="{BF5FFC10-865E-ED41-A31C-D2A04BA81AB9}" type="presOf" srcId="{3090FF00-63DD-480C-9E55-8CA675E92E67}" destId="{F1D0B825-45C0-4AEE-9965-066503401EDA}" srcOrd="0" destOrd="0" presId="urn:microsoft.com/office/officeart/2008/layout/VerticalCircleList"/>
    <dgm:cxn modelId="{DFA3B880-C12B-AE43-8AFF-82F1854BBA61}" type="presParOf" srcId="{B64F8C75-1085-4995-B88F-74D22CDDFB4C}" destId="{4DA7AF47-06EC-4775-9336-12DF0B3A1580}" srcOrd="0" destOrd="0" presId="urn:microsoft.com/office/officeart/2008/layout/VerticalCircleList"/>
    <dgm:cxn modelId="{6CCFBB28-CCF6-2647-96BC-998888F6019A}" type="presParOf" srcId="{4DA7AF47-06EC-4775-9336-12DF0B3A1580}" destId="{23E73E49-1E5A-484C-9F3C-BAF64738F21C}" srcOrd="0" destOrd="0" presId="urn:microsoft.com/office/officeart/2008/layout/VerticalCircleList"/>
    <dgm:cxn modelId="{9A154785-04A9-7B4B-B380-1291908FAD1F}" type="presParOf" srcId="{4DA7AF47-06EC-4775-9336-12DF0B3A1580}" destId="{432AF138-415C-466C-B588-82EDB8833E9B}" srcOrd="1" destOrd="0" presId="urn:microsoft.com/office/officeart/2008/layout/VerticalCircleList"/>
    <dgm:cxn modelId="{9A77E53D-0CDB-8242-83CA-B48E469F9BBC}" type="presParOf" srcId="{4DA7AF47-06EC-4775-9336-12DF0B3A1580}" destId="{350B469E-0F5D-4533-9BB5-C6FF699B63D7}" srcOrd="2" destOrd="0" presId="urn:microsoft.com/office/officeart/2008/layout/VerticalCircleList"/>
    <dgm:cxn modelId="{7813C681-BA80-4A44-88F0-576BB91E3B18}" type="presParOf" srcId="{4DA7AF47-06EC-4775-9336-12DF0B3A1580}" destId="{CB1F1357-D4E6-4C25-859B-526F2EF9D34F}" srcOrd="3" destOrd="0" presId="urn:microsoft.com/office/officeart/2008/layout/VerticalCircleList"/>
    <dgm:cxn modelId="{167FBBE9-8544-E84E-8141-4EED6128A048}" type="presParOf" srcId="{CB1F1357-D4E6-4C25-859B-526F2EF9D34F}" destId="{F1D0B825-45C0-4AEE-9965-066503401EDA}" srcOrd="0" destOrd="0" presId="urn:microsoft.com/office/officeart/2008/layout/VerticalCircleList"/>
    <dgm:cxn modelId="{7B259A40-DC7A-4048-BB0D-048269B2712D}" type="presParOf" srcId="{CB1F1357-D4E6-4C25-859B-526F2EF9D34F}" destId="{2AD210C2-785D-47F9-B922-F8297CD3F8C8}" srcOrd="1" destOrd="0" presId="urn:microsoft.com/office/officeart/2008/layout/VerticalCircleList"/>
    <dgm:cxn modelId="{F4405170-EE16-4F49-8AC3-32AF5E35EB68}" type="presParOf" srcId="{CB1F1357-D4E6-4C25-859B-526F2EF9D34F}" destId="{AB007B8B-F9E1-44C7-95E3-D1D16D1D5FAA}" srcOrd="2" destOrd="0" presId="urn:microsoft.com/office/officeart/2008/layout/VerticalCircleList"/>
    <dgm:cxn modelId="{F635DD16-D72E-7E4B-8DAA-6BE6EEAA36D4}" type="presParOf" srcId="{B64F8C75-1085-4995-B88F-74D22CDDFB4C}" destId="{85471CB3-22AE-4FD2-AE72-852FCB99B677}" srcOrd="1" destOrd="0" presId="urn:microsoft.com/office/officeart/2008/layout/VerticalCircleList"/>
    <dgm:cxn modelId="{2AEE9E83-7829-354B-98CC-A55E51FEB581}" type="presParOf" srcId="{B64F8C75-1085-4995-B88F-74D22CDDFB4C}" destId="{07037942-7F4D-4355-8270-9A8CF2D84E49}" srcOrd="2" destOrd="0" presId="urn:microsoft.com/office/officeart/2008/layout/VerticalCircleList"/>
    <dgm:cxn modelId="{FC718A90-A1D5-1342-B7BD-89578A559A96}" type="presParOf" srcId="{07037942-7F4D-4355-8270-9A8CF2D84E49}" destId="{1477EFA1-6BD5-4A79-B920-81C5130E823A}" srcOrd="0" destOrd="0" presId="urn:microsoft.com/office/officeart/2008/layout/VerticalCircleList"/>
    <dgm:cxn modelId="{3FF4FB45-761D-644F-A2E5-588352A3ABA8}" type="presParOf" srcId="{07037942-7F4D-4355-8270-9A8CF2D84E49}" destId="{A13CBEF5-D4BF-4B17-91BE-E15F19100C88}" srcOrd="1" destOrd="0" presId="urn:microsoft.com/office/officeart/2008/layout/VerticalCircleList"/>
    <dgm:cxn modelId="{B9BAF3D9-27D8-C347-8EF7-40F278CFF76F}" type="presParOf" srcId="{07037942-7F4D-4355-8270-9A8CF2D84E49}" destId="{288DF32B-280E-4254-A92A-1D4EFDBF2249}" srcOrd="2" destOrd="0" presId="urn:microsoft.com/office/officeart/2008/layout/VerticalCircleList"/>
    <dgm:cxn modelId="{B6D3741B-390F-F240-B2B8-FCE4DBAAD4BB}" type="presParOf" srcId="{07037942-7F4D-4355-8270-9A8CF2D84E49}" destId="{D83CAA6D-FED8-4A76-9D46-440E438769D4}" srcOrd="3" destOrd="0" presId="urn:microsoft.com/office/officeart/2008/layout/VerticalCircleList"/>
    <dgm:cxn modelId="{BFB17D8A-DAC5-764E-B54F-A34DA1D9916C}" type="presParOf" srcId="{D83CAA6D-FED8-4A76-9D46-440E438769D4}" destId="{D8E232DF-E990-40C9-B5C6-87618906D138}" srcOrd="0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4016E4-5586-4026-8B79-0B02DA06A40A}" type="doc">
      <dgm:prSet loTypeId="urn:microsoft.com/office/officeart/2005/8/layout/funnel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EC08BC-4105-46F3-98B1-AFCE818C7828}">
      <dgm:prSet phldrT="[Text]" custT="1"/>
      <dgm:spPr/>
      <dgm:t>
        <a:bodyPr/>
        <a:lstStyle/>
        <a:p>
          <a:r>
            <a:rPr lang="en-US" sz="3200" b="1" dirty="0" smtClean="0">
              <a:latin typeface="Calibri" panose="020F0502020204030204" pitchFamily="34" charset="0"/>
            </a:rPr>
            <a:t>DCF $</a:t>
          </a:r>
          <a:r>
            <a:rPr lang="en-US" altLang="zh-CN" sz="3200" b="1" dirty="0" smtClean="0">
              <a:solidFill>
                <a:schemeClr val="tx1"/>
              </a:solidFill>
            </a:rPr>
            <a:t>128.24</a:t>
          </a:r>
          <a:endParaRPr lang="en-US" sz="3200" b="1" dirty="0">
            <a:solidFill>
              <a:schemeClr val="tx1"/>
            </a:solidFill>
            <a:latin typeface="Calibri" panose="020F0502020204030204" pitchFamily="34" charset="0"/>
          </a:endParaRPr>
        </a:p>
      </dgm:t>
    </dgm:pt>
    <dgm:pt modelId="{7332DDFE-A20F-4A08-B96D-B03D1B1C1D1E}" type="parTrans" cxnId="{3991693C-EA42-4A27-9BC0-3EC139A8091A}">
      <dgm:prSet/>
      <dgm:spPr/>
      <dgm:t>
        <a:bodyPr/>
        <a:lstStyle/>
        <a:p>
          <a:endParaRPr lang="en-US"/>
        </a:p>
      </dgm:t>
    </dgm:pt>
    <dgm:pt modelId="{6E11FBAD-BF79-47F3-A4D6-70A9FB2614BE}" type="sibTrans" cxnId="{3991693C-EA42-4A27-9BC0-3EC139A8091A}">
      <dgm:prSet/>
      <dgm:spPr/>
      <dgm:t>
        <a:bodyPr/>
        <a:lstStyle/>
        <a:p>
          <a:endParaRPr lang="en-US"/>
        </a:p>
      </dgm:t>
    </dgm:pt>
    <dgm:pt modelId="{FDF777DE-282D-4EC4-A823-4C756F93A392}">
      <dgm:prSet phldrT="[Text]" custT="1"/>
      <dgm:spPr/>
      <dgm:t>
        <a:bodyPr/>
        <a:lstStyle/>
        <a:p>
          <a:r>
            <a:rPr lang="en-US" sz="2400" b="1" dirty="0" smtClean="0">
              <a:latin typeface="Calibri" panose="020F0502020204030204" pitchFamily="34" charset="0"/>
            </a:rPr>
            <a:t>EV/EBITDAR $</a:t>
          </a:r>
          <a:r>
            <a:rPr lang="en-US" altLang="zh-CN" sz="2400" b="1" dirty="0" smtClean="0"/>
            <a:t>135.12</a:t>
          </a:r>
          <a:endParaRPr lang="en-US" sz="2400" b="1" dirty="0">
            <a:latin typeface="Calibri" panose="020F0502020204030204" pitchFamily="34" charset="0"/>
          </a:endParaRPr>
        </a:p>
      </dgm:t>
    </dgm:pt>
    <dgm:pt modelId="{33E9E1F1-7787-4699-961C-F70551BD45D0}" type="parTrans" cxnId="{B2F241EE-791C-45D4-BC17-A5A43964222C}">
      <dgm:prSet/>
      <dgm:spPr/>
      <dgm:t>
        <a:bodyPr/>
        <a:lstStyle/>
        <a:p>
          <a:endParaRPr lang="en-US"/>
        </a:p>
      </dgm:t>
    </dgm:pt>
    <dgm:pt modelId="{979471C4-3BA6-4862-82F7-C0DB19C92214}" type="sibTrans" cxnId="{B2F241EE-791C-45D4-BC17-A5A43964222C}">
      <dgm:prSet/>
      <dgm:spPr/>
      <dgm:t>
        <a:bodyPr/>
        <a:lstStyle/>
        <a:p>
          <a:endParaRPr lang="en-US"/>
        </a:p>
      </dgm:t>
    </dgm:pt>
    <dgm:pt modelId="{6DE13338-C479-46E3-8330-EAF6AF3B4416}">
      <dgm:prSet phldrT="[Text]" custT="1"/>
      <dgm:spPr/>
      <dgm:t>
        <a:bodyPr/>
        <a:lstStyle/>
        <a:p>
          <a:r>
            <a:rPr lang="en-US" sz="2800" b="1" dirty="0" smtClean="0">
              <a:latin typeface="Calibri" panose="020F0502020204030204" pitchFamily="34" charset="0"/>
            </a:rPr>
            <a:t>PEG $</a:t>
          </a:r>
          <a:r>
            <a:rPr lang="en-US" altLang="zh-CN" sz="2800" b="1" dirty="0" smtClean="0"/>
            <a:t>132.01</a:t>
          </a:r>
          <a:endParaRPr lang="en-US" sz="2800" b="1" dirty="0">
            <a:latin typeface="Calibri" panose="020F0502020204030204" pitchFamily="34" charset="0"/>
          </a:endParaRPr>
        </a:p>
      </dgm:t>
    </dgm:pt>
    <dgm:pt modelId="{61D02D88-77E1-47F8-9A70-87E4D526CBBA}" type="parTrans" cxnId="{8E828A0D-4520-42E6-A284-5D32FDD3B536}">
      <dgm:prSet/>
      <dgm:spPr/>
      <dgm:t>
        <a:bodyPr/>
        <a:lstStyle/>
        <a:p>
          <a:endParaRPr lang="en-US"/>
        </a:p>
      </dgm:t>
    </dgm:pt>
    <dgm:pt modelId="{E2CD3088-4965-4FB2-B14C-6FBDF84D6C34}" type="sibTrans" cxnId="{8E828A0D-4520-42E6-A284-5D32FDD3B536}">
      <dgm:prSet/>
      <dgm:spPr/>
      <dgm:t>
        <a:bodyPr/>
        <a:lstStyle/>
        <a:p>
          <a:endParaRPr lang="en-US"/>
        </a:p>
      </dgm:t>
    </dgm:pt>
    <dgm:pt modelId="{E818C1EF-1A95-400F-9A73-43FD28E34556}">
      <dgm:prSet phldrT="[Text]" custT="1"/>
      <dgm:spPr/>
      <dgm:t>
        <a:bodyPr/>
        <a:lstStyle/>
        <a:p>
          <a:endParaRPr lang="en-US" sz="2400" b="1" dirty="0"/>
        </a:p>
      </dgm:t>
    </dgm:pt>
    <dgm:pt modelId="{8030B89B-BAFF-4549-B582-953CEDCC3FB7}" type="sibTrans" cxnId="{3D374A4F-E997-4702-BCC3-AD9E57C3C15F}">
      <dgm:prSet/>
      <dgm:spPr/>
      <dgm:t>
        <a:bodyPr/>
        <a:lstStyle/>
        <a:p>
          <a:endParaRPr lang="en-US"/>
        </a:p>
      </dgm:t>
    </dgm:pt>
    <dgm:pt modelId="{54985933-6EA0-4B98-A418-331EF87435D2}" type="parTrans" cxnId="{3D374A4F-E997-4702-BCC3-AD9E57C3C15F}">
      <dgm:prSet/>
      <dgm:spPr/>
      <dgm:t>
        <a:bodyPr/>
        <a:lstStyle/>
        <a:p>
          <a:endParaRPr lang="en-US"/>
        </a:p>
      </dgm:t>
    </dgm:pt>
    <dgm:pt modelId="{DF92E442-6C1B-4953-A2A1-D43624FA296F}" type="pres">
      <dgm:prSet presAssocID="{164016E4-5586-4026-8B79-0B02DA06A40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3310A-5F08-4B5F-A7D7-30421FA363CA}" type="pres">
      <dgm:prSet presAssocID="{164016E4-5586-4026-8B79-0B02DA06A40A}" presName="ellipse" presStyleLbl="trBgShp" presStyleIdx="0" presStyleCnt="1"/>
      <dgm:spPr/>
    </dgm:pt>
    <dgm:pt modelId="{DD83DF98-7ADF-40D5-B174-8DDFC3BB75F8}" type="pres">
      <dgm:prSet presAssocID="{164016E4-5586-4026-8B79-0B02DA06A40A}" presName="arrow1" presStyleLbl="fgShp" presStyleIdx="0" presStyleCnt="1" custScaleY="62116" custLinFactNeighborX="3920" custLinFactNeighborY="-76560"/>
      <dgm:spPr/>
    </dgm:pt>
    <dgm:pt modelId="{AD491512-E81D-4F27-B1DE-027D4257C53B}" type="pres">
      <dgm:prSet presAssocID="{164016E4-5586-4026-8B79-0B02DA06A40A}" presName="rectangle" presStyleLbl="revTx" presStyleIdx="0" presStyleCnt="1" custLinFactNeighborY="-22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B0BA8-3CCC-4A5F-BB88-D43F3C7FAE61}" type="pres">
      <dgm:prSet presAssocID="{FDF777DE-282D-4EC4-A823-4C756F93A392}" presName="item1" presStyleLbl="node1" presStyleIdx="0" presStyleCnt="3" custScaleX="137559" custScaleY="134098" custLinFactNeighborY="4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3B287-8756-41C4-BC91-6685DA2412BD}" type="pres">
      <dgm:prSet presAssocID="{6DE13338-C479-46E3-8330-EAF6AF3B4416}" presName="item2" presStyleLbl="node1" presStyleIdx="1" presStyleCnt="3" custScaleX="149456" custScaleY="148685" custLinFactNeighborX="-10985" custLinFactNeighborY="7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CBF3E-B98E-40D8-A3AC-59CF124D6A6A}" type="pres">
      <dgm:prSet presAssocID="{E818C1EF-1A95-400F-9A73-43FD28E34556}" presName="item3" presStyleLbl="node1" presStyleIdx="2" presStyleCnt="3" custScaleX="143744" custScaleY="142324" custLinFactNeighborX="9801" custLinFactNeighborY="77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9052C-2964-4FA2-A329-C296E5B01BB0}" type="pres">
      <dgm:prSet presAssocID="{164016E4-5586-4026-8B79-0B02DA06A40A}" presName="funnel" presStyleLbl="trAlignAcc1" presStyleIdx="0" presStyleCnt="1" custScaleX="156640" custScaleY="84639" custLinFactNeighborX="817" custLinFactNeighborY="1159"/>
      <dgm:spPr>
        <a:ln w="12700">
          <a:solidFill>
            <a:schemeClr val="accent1">
              <a:lumMod val="50000"/>
            </a:schemeClr>
          </a:solidFill>
          <a:prstDash val="lgDash"/>
        </a:ln>
      </dgm:spPr>
    </dgm:pt>
  </dgm:ptLst>
  <dgm:cxnLst>
    <dgm:cxn modelId="{27095004-606C-3747-9D1D-69E12D76E7E2}" type="presOf" srcId="{3BEC08BC-4105-46F3-98B1-AFCE818C7828}" destId="{B64CBF3E-B98E-40D8-A3AC-59CF124D6A6A}" srcOrd="0" destOrd="0" presId="urn:microsoft.com/office/officeart/2005/8/layout/funnel1"/>
    <dgm:cxn modelId="{3991693C-EA42-4A27-9BC0-3EC139A8091A}" srcId="{164016E4-5586-4026-8B79-0B02DA06A40A}" destId="{3BEC08BC-4105-46F3-98B1-AFCE818C7828}" srcOrd="0" destOrd="0" parTransId="{7332DDFE-A20F-4A08-B96D-B03D1B1C1D1E}" sibTransId="{6E11FBAD-BF79-47F3-A4D6-70A9FB2614BE}"/>
    <dgm:cxn modelId="{B2F241EE-791C-45D4-BC17-A5A43964222C}" srcId="{164016E4-5586-4026-8B79-0B02DA06A40A}" destId="{FDF777DE-282D-4EC4-A823-4C756F93A392}" srcOrd="1" destOrd="0" parTransId="{33E9E1F1-7787-4699-961C-F70551BD45D0}" sibTransId="{979471C4-3BA6-4862-82F7-C0DB19C92214}"/>
    <dgm:cxn modelId="{3D374A4F-E997-4702-BCC3-AD9E57C3C15F}" srcId="{164016E4-5586-4026-8B79-0B02DA06A40A}" destId="{E818C1EF-1A95-400F-9A73-43FD28E34556}" srcOrd="3" destOrd="0" parTransId="{54985933-6EA0-4B98-A418-331EF87435D2}" sibTransId="{8030B89B-BAFF-4549-B582-953CEDCC3FB7}"/>
    <dgm:cxn modelId="{9B3B8BC1-ABD6-104A-A123-71F31645747B}" type="presOf" srcId="{E818C1EF-1A95-400F-9A73-43FD28E34556}" destId="{AD491512-E81D-4F27-B1DE-027D4257C53B}" srcOrd="0" destOrd="0" presId="urn:microsoft.com/office/officeart/2005/8/layout/funnel1"/>
    <dgm:cxn modelId="{DF9B9179-D45D-024C-89A1-96B88AB0171F}" type="presOf" srcId="{164016E4-5586-4026-8B79-0B02DA06A40A}" destId="{DF92E442-6C1B-4953-A2A1-D43624FA296F}" srcOrd="0" destOrd="0" presId="urn:microsoft.com/office/officeart/2005/8/layout/funnel1"/>
    <dgm:cxn modelId="{8E828A0D-4520-42E6-A284-5D32FDD3B536}" srcId="{164016E4-5586-4026-8B79-0B02DA06A40A}" destId="{6DE13338-C479-46E3-8330-EAF6AF3B4416}" srcOrd="2" destOrd="0" parTransId="{61D02D88-77E1-47F8-9A70-87E4D526CBBA}" sibTransId="{E2CD3088-4965-4FB2-B14C-6FBDF84D6C34}"/>
    <dgm:cxn modelId="{3DD921EE-1C25-0842-9B29-7AFBDA16A562}" type="presOf" srcId="{6DE13338-C479-46E3-8330-EAF6AF3B4416}" destId="{F41B0BA8-3CCC-4A5F-BB88-D43F3C7FAE61}" srcOrd="0" destOrd="0" presId="urn:microsoft.com/office/officeart/2005/8/layout/funnel1"/>
    <dgm:cxn modelId="{2CD847A0-46BD-3D4F-B7AE-C7B183703955}" type="presOf" srcId="{FDF777DE-282D-4EC4-A823-4C756F93A392}" destId="{9EC3B287-8756-41C4-BC91-6685DA2412BD}" srcOrd="0" destOrd="0" presId="urn:microsoft.com/office/officeart/2005/8/layout/funnel1"/>
    <dgm:cxn modelId="{68904A59-4F20-D245-B181-1C5987493979}" type="presParOf" srcId="{DF92E442-6C1B-4953-A2A1-D43624FA296F}" destId="{3FD3310A-5F08-4B5F-A7D7-30421FA363CA}" srcOrd="0" destOrd="0" presId="urn:microsoft.com/office/officeart/2005/8/layout/funnel1"/>
    <dgm:cxn modelId="{CF627865-2951-9C4B-9AC0-6ABF35D704B2}" type="presParOf" srcId="{DF92E442-6C1B-4953-A2A1-D43624FA296F}" destId="{DD83DF98-7ADF-40D5-B174-8DDFC3BB75F8}" srcOrd="1" destOrd="0" presId="urn:microsoft.com/office/officeart/2005/8/layout/funnel1"/>
    <dgm:cxn modelId="{542474C6-D055-D540-B192-529337FC60D6}" type="presParOf" srcId="{DF92E442-6C1B-4953-A2A1-D43624FA296F}" destId="{AD491512-E81D-4F27-B1DE-027D4257C53B}" srcOrd="2" destOrd="0" presId="urn:microsoft.com/office/officeart/2005/8/layout/funnel1"/>
    <dgm:cxn modelId="{483BC30F-49CB-E040-A6E8-7AB5621C4997}" type="presParOf" srcId="{DF92E442-6C1B-4953-A2A1-D43624FA296F}" destId="{F41B0BA8-3CCC-4A5F-BB88-D43F3C7FAE61}" srcOrd="3" destOrd="0" presId="urn:microsoft.com/office/officeart/2005/8/layout/funnel1"/>
    <dgm:cxn modelId="{70A773A4-30F7-BD4E-B24B-38C6CE8032F3}" type="presParOf" srcId="{DF92E442-6C1B-4953-A2A1-D43624FA296F}" destId="{9EC3B287-8756-41C4-BC91-6685DA2412BD}" srcOrd="4" destOrd="0" presId="urn:microsoft.com/office/officeart/2005/8/layout/funnel1"/>
    <dgm:cxn modelId="{22B166E5-0CEC-7A4F-ACA0-DFEDB3771721}" type="presParOf" srcId="{DF92E442-6C1B-4953-A2A1-D43624FA296F}" destId="{B64CBF3E-B98E-40D8-A3AC-59CF124D6A6A}" srcOrd="5" destOrd="0" presId="urn:microsoft.com/office/officeart/2005/8/layout/funnel1"/>
    <dgm:cxn modelId="{2277C7BA-EE75-D743-B340-7D9884B1DAE9}" type="presParOf" srcId="{DF92E442-6C1B-4953-A2A1-D43624FA296F}" destId="{EBA9052C-2964-4FA2-A329-C296E5B01BB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E48A26-47BC-404F-8682-F40BF5C067D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C1BE16E-CE45-40CE-8DA6-1632303D98DD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Business Description</a:t>
          </a:r>
        </a:p>
      </dgm:t>
    </dgm:pt>
    <dgm:pt modelId="{FE223F96-9C7A-42D9-BA76-0797EDF216C9}" type="parTrans" cxnId="{C0C11F1B-B564-4910-9AEC-BA9883899D54}">
      <dgm:prSet/>
      <dgm:spPr/>
      <dgm:t>
        <a:bodyPr/>
        <a:lstStyle/>
        <a:p>
          <a:endParaRPr lang="en-US"/>
        </a:p>
      </dgm:t>
    </dgm:pt>
    <dgm:pt modelId="{83563E1A-7A82-424B-81B6-E8DC90E35832}" type="sibTrans" cxnId="{C0C11F1B-B564-4910-9AEC-BA9883899D54}">
      <dgm:prSet/>
      <dgm:spPr/>
      <dgm:t>
        <a:bodyPr/>
        <a:lstStyle/>
        <a:p>
          <a:endParaRPr lang="en-US"/>
        </a:p>
      </dgm:t>
    </dgm:pt>
    <dgm:pt modelId="{35772CA6-147E-4CFB-A157-9240CF872FFF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Industry Overview</a:t>
          </a:r>
        </a:p>
      </dgm:t>
    </dgm:pt>
    <dgm:pt modelId="{02B30165-F88A-4DF4-ADFF-3A364BB45923}" type="parTrans" cxnId="{6FFCC563-A2BE-4D78-AE07-604BAC424EBD}">
      <dgm:prSet/>
      <dgm:spPr/>
      <dgm:t>
        <a:bodyPr/>
        <a:lstStyle/>
        <a:p>
          <a:endParaRPr lang="en-US"/>
        </a:p>
      </dgm:t>
    </dgm:pt>
    <dgm:pt modelId="{A33BBE7C-EA15-4E67-A034-9E6F3376A890}" type="sibTrans" cxnId="{6FFCC563-A2BE-4D78-AE07-604BAC424EBD}">
      <dgm:prSet/>
      <dgm:spPr/>
      <dgm:t>
        <a:bodyPr/>
        <a:lstStyle/>
        <a:p>
          <a:endParaRPr lang="en-US"/>
        </a:p>
      </dgm:t>
    </dgm:pt>
    <dgm:pt modelId="{18242BCC-8322-4AF7-97D3-E573CFBF3CA6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Competitive Positioning</a:t>
          </a:r>
        </a:p>
      </dgm:t>
    </dgm:pt>
    <dgm:pt modelId="{1A426AB4-7C84-4D6D-9BF3-876737A08A1F}" type="parTrans" cxnId="{51554D34-48C8-4315-9E3C-404386DDC493}">
      <dgm:prSet/>
      <dgm:spPr/>
      <dgm:t>
        <a:bodyPr/>
        <a:lstStyle/>
        <a:p>
          <a:endParaRPr lang="en-US"/>
        </a:p>
      </dgm:t>
    </dgm:pt>
    <dgm:pt modelId="{C8613733-474D-474B-8556-5710EE82BF01}" type="sibTrans" cxnId="{51554D34-48C8-4315-9E3C-404386DDC493}">
      <dgm:prSet/>
      <dgm:spPr/>
      <dgm:t>
        <a:bodyPr/>
        <a:lstStyle/>
        <a:p>
          <a:endParaRPr lang="en-US"/>
        </a:p>
      </dgm:t>
    </dgm:pt>
    <dgm:pt modelId="{1F3D8352-ABF7-4F92-B54A-7EA2BB868B1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Financial Analysis</a:t>
          </a:r>
        </a:p>
      </dgm:t>
    </dgm:pt>
    <dgm:pt modelId="{20D82E56-DD08-48FE-9E39-8171A2980426}" type="parTrans" cxnId="{F3FADC16-BC43-4BC7-9DFD-E2BF3E3F26F7}">
      <dgm:prSet/>
      <dgm:spPr/>
      <dgm:t>
        <a:bodyPr/>
        <a:lstStyle/>
        <a:p>
          <a:endParaRPr lang="en-US"/>
        </a:p>
      </dgm:t>
    </dgm:pt>
    <dgm:pt modelId="{245B65ED-5C50-4F38-96CA-A903B135E423}" type="sibTrans" cxnId="{F3FADC16-BC43-4BC7-9DFD-E2BF3E3F26F7}">
      <dgm:prSet/>
      <dgm:spPr/>
      <dgm:t>
        <a:bodyPr/>
        <a:lstStyle/>
        <a:p>
          <a:endParaRPr lang="en-US"/>
        </a:p>
      </dgm:t>
    </dgm:pt>
    <dgm:pt modelId="{6012F224-BFD8-4536-8A05-3A94464D97D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Corporate Governance</a:t>
          </a:r>
        </a:p>
      </dgm:t>
    </dgm:pt>
    <dgm:pt modelId="{207AF878-7B00-46A8-88F8-F461F934E124}" type="parTrans" cxnId="{BB4E1FFE-C838-4513-A97D-AA93C34D2F6E}">
      <dgm:prSet/>
      <dgm:spPr/>
      <dgm:t>
        <a:bodyPr/>
        <a:lstStyle/>
        <a:p>
          <a:endParaRPr lang="en-US"/>
        </a:p>
      </dgm:t>
    </dgm:pt>
    <dgm:pt modelId="{B56854E3-A25D-4067-B5AF-D60B2ABACB21}" type="sibTrans" cxnId="{BB4E1FFE-C838-4513-A97D-AA93C34D2F6E}">
      <dgm:prSet/>
      <dgm:spPr/>
      <dgm:t>
        <a:bodyPr/>
        <a:lstStyle/>
        <a:p>
          <a:endParaRPr lang="en-US"/>
        </a:p>
      </dgm:t>
    </dgm:pt>
    <dgm:pt modelId="{D3CB51C2-E2D5-4276-B960-D8B9FD44F4D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Valuation</a:t>
          </a:r>
        </a:p>
      </dgm:t>
    </dgm:pt>
    <dgm:pt modelId="{A9054992-2B0B-429A-BD07-46788737AAF0}" type="parTrans" cxnId="{057C881D-2E44-445B-9264-4C9B6B36F448}">
      <dgm:prSet/>
      <dgm:spPr/>
      <dgm:t>
        <a:bodyPr/>
        <a:lstStyle/>
        <a:p>
          <a:endParaRPr lang="en-US"/>
        </a:p>
      </dgm:t>
    </dgm:pt>
    <dgm:pt modelId="{2A84DBB4-1A59-484E-BE9E-C74CA6C17402}" type="sibTrans" cxnId="{057C881D-2E44-445B-9264-4C9B6B36F448}">
      <dgm:prSet/>
      <dgm:spPr/>
      <dgm:t>
        <a:bodyPr/>
        <a:lstStyle/>
        <a:p>
          <a:endParaRPr lang="en-US"/>
        </a:p>
      </dgm:t>
    </dgm:pt>
    <dgm:pt modelId="{08650682-5B10-4AE4-9106-E6C347FDBF29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Investment Risks</a:t>
          </a:r>
        </a:p>
      </dgm:t>
    </dgm:pt>
    <dgm:pt modelId="{9C1FEF50-9C98-495D-A150-FA4B6FCE2B21}" type="parTrans" cxnId="{769AE52C-60FA-417C-AE15-D7B4E5794C89}">
      <dgm:prSet/>
      <dgm:spPr/>
      <dgm:t>
        <a:bodyPr/>
        <a:lstStyle/>
        <a:p>
          <a:endParaRPr lang="en-US"/>
        </a:p>
      </dgm:t>
    </dgm:pt>
    <dgm:pt modelId="{73454BA8-518C-4567-B76E-52885CB25EC3}" type="sibTrans" cxnId="{769AE52C-60FA-417C-AE15-D7B4E5794C89}">
      <dgm:prSet/>
      <dgm:spPr/>
      <dgm:t>
        <a:bodyPr/>
        <a:lstStyle/>
        <a:p>
          <a:endParaRPr lang="en-US"/>
        </a:p>
      </dgm:t>
    </dgm:pt>
    <dgm:pt modelId="{03F8741C-1650-4EB6-B917-B180D9909344}" type="pres">
      <dgm:prSet presAssocID="{BAE48A26-47BC-404F-8682-F40BF5C067D5}" presName="Name0" presStyleCnt="0">
        <dgm:presLayoutVars>
          <dgm:dir/>
          <dgm:resizeHandles val="exact"/>
        </dgm:presLayoutVars>
      </dgm:prSet>
      <dgm:spPr/>
    </dgm:pt>
    <dgm:pt modelId="{513AC2A8-3500-48C6-B7F8-CCFE52316341}" type="pres">
      <dgm:prSet presAssocID="{FC1BE16E-CE45-40CE-8DA6-1632303D98DD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B7A8C-6AF3-4A90-AF4A-CA86861BD51C}" type="pres">
      <dgm:prSet presAssocID="{83563E1A-7A82-424B-81B6-E8DC90E35832}" presName="parSpace" presStyleCnt="0"/>
      <dgm:spPr/>
    </dgm:pt>
    <dgm:pt modelId="{EBBC9F74-BDC3-445E-9FB1-08D19E29D3D2}" type="pres">
      <dgm:prSet presAssocID="{35772CA6-147E-4CFB-A157-9240CF872FF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C3F60-9F72-4C3E-BDD6-21A676906811}" type="pres">
      <dgm:prSet presAssocID="{A33BBE7C-EA15-4E67-A034-9E6F3376A890}" presName="parSpace" presStyleCnt="0"/>
      <dgm:spPr/>
    </dgm:pt>
    <dgm:pt modelId="{8F4F572C-D5F7-4923-89B9-F9F0AC5DF17D}" type="pres">
      <dgm:prSet presAssocID="{18242BCC-8322-4AF7-97D3-E573CFBF3CA6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CE65F-DF19-4A7F-8FAA-9DAC60DCFD74}" type="pres">
      <dgm:prSet presAssocID="{C8613733-474D-474B-8556-5710EE82BF01}" presName="parSpace" presStyleCnt="0"/>
      <dgm:spPr/>
    </dgm:pt>
    <dgm:pt modelId="{F9FC397F-9C60-4808-B77E-CF813063E46B}" type="pres">
      <dgm:prSet presAssocID="{1F3D8352-ABF7-4F92-B54A-7EA2BB868B1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163D-CCAC-463B-BF75-ACB531978AA2}" type="pres">
      <dgm:prSet presAssocID="{245B65ED-5C50-4F38-96CA-A903B135E423}" presName="parSpace" presStyleCnt="0"/>
      <dgm:spPr/>
    </dgm:pt>
    <dgm:pt modelId="{83EEC250-7CCC-4163-83C3-E51B6FD7DC05}" type="pres">
      <dgm:prSet presAssocID="{6012F224-BFD8-4536-8A05-3A94464D97D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FD5C-8B2E-4D17-953D-D521BDC9D9FA}" type="pres">
      <dgm:prSet presAssocID="{B56854E3-A25D-4067-B5AF-D60B2ABACB21}" presName="parSpace" presStyleCnt="0"/>
      <dgm:spPr/>
    </dgm:pt>
    <dgm:pt modelId="{154EAE39-A845-4C9F-9F4B-6589C9681F33}" type="pres">
      <dgm:prSet presAssocID="{D3CB51C2-E2D5-4276-B960-D8B9FD44F4D0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26930-C593-461A-9310-C20E4B782088}" type="pres">
      <dgm:prSet presAssocID="{2A84DBB4-1A59-484E-BE9E-C74CA6C17402}" presName="parSpace" presStyleCnt="0"/>
      <dgm:spPr/>
    </dgm:pt>
    <dgm:pt modelId="{C2FEA361-9AF8-4910-84DC-830E6AD1AE7B}" type="pres">
      <dgm:prSet presAssocID="{08650682-5B10-4AE4-9106-E6C347FDBF2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22EA8E-75F6-4D49-B748-3485CAE607C7}" type="presOf" srcId="{BAE48A26-47BC-404F-8682-F40BF5C067D5}" destId="{03F8741C-1650-4EB6-B917-B180D9909344}" srcOrd="0" destOrd="0" presId="urn:microsoft.com/office/officeart/2005/8/layout/hChevron3"/>
    <dgm:cxn modelId="{7CFCEE28-A9D9-BA4D-BA49-BA817FB84E31}" type="presOf" srcId="{1F3D8352-ABF7-4F92-B54A-7EA2BB868B1A}" destId="{F9FC397F-9C60-4808-B77E-CF813063E46B}" srcOrd="0" destOrd="0" presId="urn:microsoft.com/office/officeart/2005/8/layout/hChevron3"/>
    <dgm:cxn modelId="{95D6B976-54DE-334D-8809-F8722DC751B7}" type="presOf" srcId="{35772CA6-147E-4CFB-A157-9240CF872FFF}" destId="{EBBC9F74-BDC3-445E-9FB1-08D19E29D3D2}" srcOrd="0" destOrd="0" presId="urn:microsoft.com/office/officeart/2005/8/layout/hChevron3"/>
    <dgm:cxn modelId="{F3FADC16-BC43-4BC7-9DFD-E2BF3E3F26F7}" srcId="{BAE48A26-47BC-404F-8682-F40BF5C067D5}" destId="{1F3D8352-ABF7-4F92-B54A-7EA2BB868B1A}" srcOrd="3" destOrd="0" parTransId="{20D82E56-DD08-48FE-9E39-8171A2980426}" sibTransId="{245B65ED-5C50-4F38-96CA-A903B135E423}"/>
    <dgm:cxn modelId="{7494532B-725F-784C-B65A-7975CD4EBB21}" type="presOf" srcId="{18242BCC-8322-4AF7-97D3-E573CFBF3CA6}" destId="{8F4F572C-D5F7-4923-89B9-F9F0AC5DF17D}" srcOrd="0" destOrd="0" presId="urn:microsoft.com/office/officeart/2005/8/layout/hChevron3"/>
    <dgm:cxn modelId="{5EAA89E8-65B9-884E-9018-2873A3EA3264}" type="presOf" srcId="{D3CB51C2-E2D5-4276-B960-D8B9FD44F4D0}" destId="{154EAE39-A845-4C9F-9F4B-6589C9681F33}" srcOrd="0" destOrd="0" presId="urn:microsoft.com/office/officeart/2005/8/layout/hChevron3"/>
    <dgm:cxn modelId="{C0C11F1B-B564-4910-9AEC-BA9883899D54}" srcId="{BAE48A26-47BC-404F-8682-F40BF5C067D5}" destId="{FC1BE16E-CE45-40CE-8DA6-1632303D98DD}" srcOrd="0" destOrd="0" parTransId="{FE223F96-9C7A-42D9-BA76-0797EDF216C9}" sibTransId="{83563E1A-7A82-424B-81B6-E8DC90E35832}"/>
    <dgm:cxn modelId="{51554D34-48C8-4315-9E3C-404386DDC493}" srcId="{BAE48A26-47BC-404F-8682-F40BF5C067D5}" destId="{18242BCC-8322-4AF7-97D3-E573CFBF3CA6}" srcOrd="2" destOrd="0" parTransId="{1A426AB4-7C84-4D6D-9BF3-876737A08A1F}" sibTransId="{C8613733-474D-474B-8556-5710EE82BF01}"/>
    <dgm:cxn modelId="{61E1BE98-4ED7-E644-911D-E6BBED0716F4}" type="presOf" srcId="{08650682-5B10-4AE4-9106-E6C347FDBF29}" destId="{C2FEA361-9AF8-4910-84DC-830E6AD1AE7B}" srcOrd="0" destOrd="0" presId="urn:microsoft.com/office/officeart/2005/8/layout/hChevron3"/>
    <dgm:cxn modelId="{E05DB354-D7AA-B64B-83BF-2F4C69EB3408}" type="presOf" srcId="{6012F224-BFD8-4536-8A05-3A94464D97DE}" destId="{83EEC250-7CCC-4163-83C3-E51B6FD7DC05}" srcOrd="0" destOrd="0" presId="urn:microsoft.com/office/officeart/2005/8/layout/hChevron3"/>
    <dgm:cxn modelId="{769AE52C-60FA-417C-AE15-D7B4E5794C89}" srcId="{BAE48A26-47BC-404F-8682-F40BF5C067D5}" destId="{08650682-5B10-4AE4-9106-E6C347FDBF29}" srcOrd="6" destOrd="0" parTransId="{9C1FEF50-9C98-495D-A150-FA4B6FCE2B21}" sibTransId="{73454BA8-518C-4567-B76E-52885CB25EC3}"/>
    <dgm:cxn modelId="{8EC85BFC-A783-3A4B-92C7-448D60887EEA}" type="presOf" srcId="{FC1BE16E-CE45-40CE-8DA6-1632303D98DD}" destId="{513AC2A8-3500-48C6-B7F8-CCFE52316341}" srcOrd="0" destOrd="0" presId="urn:microsoft.com/office/officeart/2005/8/layout/hChevron3"/>
    <dgm:cxn modelId="{6FFCC563-A2BE-4D78-AE07-604BAC424EBD}" srcId="{BAE48A26-47BC-404F-8682-F40BF5C067D5}" destId="{35772CA6-147E-4CFB-A157-9240CF872FFF}" srcOrd="1" destOrd="0" parTransId="{02B30165-F88A-4DF4-ADFF-3A364BB45923}" sibTransId="{A33BBE7C-EA15-4E67-A034-9E6F3376A890}"/>
    <dgm:cxn modelId="{BB4E1FFE-C838-4513-A97D-AA93C34D2F6E}" srcId="{BAE48A26-47BC-404F-8682-F40BF5C067D5}" destId="{6012F224-BFD8-4536-8A05-3A94464D97DE}" srcOrd="4" destOrd="0" parTransId="{207AF878-7B00-46A8-88F8-F461F934E124}" sibTransId="{B56854E3-A25D-4067-B5AF-D60B2ABACB21}"/>
    <dgm:cxn modelId="{057C881D-2E44-445B-9264-4C9B6B36F448}" srcId="{BAE48A26-47BC-404F-8682-F40BF5C067D5}" destId="{D3CB51C2-E2D5-4276-B960-D8B9FD44F4D0}" srcOrd="5" destOrd="0" parTransId="{A9054992-2B0B-429A-BD07-46788737AAF0}" sibTransId="{2A84DBB4-1A59-484E-BE9E-C74CA6C17402}"/>
    <dgm:cxn modelId="{3F5DADA8-8BE2-2F40-A9E4-415472C54C09}" type="presParOf" srcId="{03F8741C-1650-4EB6-B917-B180D9909344}" destId="{513AC2A8-3500-48C6-B7F8-CCFE52316341}" srcOrd="0" destOrd="0" presId="urn:microsoft.com/office/officeart/2005/8/layout/hChevron3"/>
    <dgm:cxn modelId="{D555F8FF-8B54-A749-A046-6B2B5BB2AC63}" type="presParOf" srcId="{03F8741C-1650-4EB6-B917-B180D9909344}" destId="{89DB7A8C-6AF3-4A90-AF4A-CA86861BD51C}" srcOrd="1" destOrd="0" presId="urn:microsoft.com/office/officeart/2005/8/layout/hChevron3"/>
    <dgm:cxn modelId="{226E2292-A782-C04B-A841-43159041B970}" type="presParOf" srcId="{03F8741C-1650-4EB6-B917-B180D9909344}" destId="{EBBC9F74-BDC3-445E-9FB1-08D19E29D3D2}" srcOrd="2" destOrd="0" presId="urn:microsoft.com/office/officeart/2005/8/layout/hChevron3"/>
    <dgm:cxn modelId="{14F50220-F32B-344F-A6D6-29D5533C1D14}" type="presParOf" srcId="{03F8741C-1650-4EB6-B917-B180D9909344}" destId="{49CC3F60-9F72-4C3E-BDD6-21A676906811}" srcOrd="3" destOrd="0" presId="urn:microsoft.com/office/officeart/2005/8/layout/hChevron3"/>
    <dgm:cxn modelId="{BF32A234-23B2-164F-92CF-DE0F0EE09838}" type="presParOf" srcId="{03F8741C-1650-4EB6-B917-B180D9909344}" destId="{8F4F572C-D5F7-4923-89B9-F9F0AC5DF17D}" srcOrd="4" destOrd="0" presId="urn:microsoft.com/office/officeart/2005/8/layout/hChevron3"/>
    <dgm:cxn modelId="{4B25CDFF-B930-7945-8AA4-73C048AEF180}" type="presParOf" srcId="{03F8741C-1650-4EB6-B917-B180D9909344}" destId="{BC2CE65F-DF19-4A7F-8FAA-9DAC60DCFD74}" srcOrd="5" destOrd="0" presId="urn:microsoft.com/office/officeart/2005/8/layout/hChevron3"/>
    <dgm:cxn modelId="{C7DB3FE1-5C43-5E4F-8DB0-CC8797400B50}" type="presParOf" srcId="{03F8741C-1650-4EB6-B917-B180D9909344}" destId="{F9FC397F-9C60-4808-B77E-CF813063E46B}" srcOrd="6" destOrd="0" presId="urn:microsoft.com/office/officeart/2005/8/layout/hChevron3"/>
    <dgm:cxn modelId="{01F47AFB-9B62-AE4B-9F5F-D9BD21B8D243}" type="presParOf" srcId="{03F8741C-1650-4EB6-B917-B180D9909344}" destId="{A9A5163D-CCAC-463B-BF75-ACB531978AA2}" srcOrd="7" destOrd="0" presId="urn:microsoft.com/office/officeart/2005/8/layout/hChevron3"/>
    <dgm:cxn modelId="{15EF9392-1D70-0549-8C0F-2FEBD1CEB475}" type="presParOf" srcId="{03F8741C-1650-4EB6-B917-B180D9909344}" destId="{83EEC250-7CCC-4163-83C3-E51B6FD7DC05}" srcOrd="8" destOrd="0" presId="urn:microsoft.com/office/officeart/2005/8/layout/hChevron3"/>
    <dgm:cxn modelId="{7D295B41-DD29-874D-9F6A-8284AE1B4243}" type="presParOf" srcId="{03F8741C-1650-4EB6-B917-B180D9909344}" destId="{F2B2FD5C-8B2E-4D17-953D-D521BDC9D9FA}" srcOrd="9" destOrd="0" presId="urn:microsoft.com/office/officeart/2005/8/layout/hChevron3"/>
    <dgm:cxn modelId="{9AACCCE5-318D-0648-BEB2-1044183FE891}" type="presParOf" srcId="{03F8741C-1650-4EB6-B917-B180D9909344}" destId="{154EAE39-A845-4C9F-9F4B-6589C9681F33}" srcOrd="10" destOrd="0" presId="urn:microsoft.com/office/officeart/2005/8/layout/hChevron3"/>
    <dgm:cxn modelId="{AB5A96F6-B699-5E45-A4BE-C0A7542F9ECE}" type="presParOf" srcId="{03F8741C-1650-4EB6-B917-B180D9909344}" destId="{F0D26930-C593-461A-9310-C20E4B782088}" srcOrd="11" destOrd="0" presId="urn:microsoft.com/office/officeart/2005/8/layout/hChevron3"/>
    <dgm:cxn modelId="{7637B746-9BCA-8E47-80F0-FA50A13A06DB}" type="presParOf" srcId="{03F8741C-1650-4EB6-B917-B180D9909344}" destId="{C2FEA361-9AF8-4910-84DC-830E6AD1AE7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E48A26-47BC-404F-8682-F40BF5C067D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C1BE16E-CE45-40CE-8DA6-1632303D98DD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Business Description</a:t>
          </a:r>
        </a:p>
      </dgm:t>
    </dgm:pt>
    <dgm:pt modelId="{FE223F96-9C7A-42D9-BA76-0797EDF216C9}" type="parTrans" cxnId="{C0C11F1B-B564-4910-9AEC-BA9883899D54}">
      <dgm:prSet/>
      <dgm:spPr/>
      <dgm:t>
        <a:bodyPr/>
        <a:lstStyle/>
        <a:p>
          <a:endParaRPr lang="en-US"/>
        </a:p>
      </dgm:t>
    </dgm:pt>
    <dgm:pt modelId="{83563E1A-7A82-424B-81B6-E8DC90E35832}" type="sibTrans" cxnId="{C0C11F1B-B564-4910-9AEC-BA9883899D54}">
      <dgm:prSet/>
      <dgm:spPr/>
      <dgm:t>
        <a:bodyPr/>
        <a:lstStyle/>
        <a:p>
          <a:endParaRPr lang="en-US"/>
        </a:p>
      </dgm:t>
    </dgm:pt>
    <dgm:pt modelId="{35772CA6-147E-4CFB-A157-9240CF872FFF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Industry Overview</a:t>
          </a:r>
        </a:p>
      </dgm:t>
    </dgm:pt>
    <dgm:pt modelId="{02B30165-F88A-4DF4-ADFF-3A364BB45923}" type="parTrans" cxnId="{6FFCC563-A2BE-4D78-AE07-604BAC424EBD}">
      <dgm:prSet/>
      <dgm:spPr/>
      <dgm:t>
        <a:bodyPr/>
        <a:lstStyle/>
        <a:p>
          <a:endParaRPr lang="en-US"/>
        </a:p>
      </dgm:t>
    </dgm:pt>
    <dgm:pt modelId="{A33BBE7C-EA15-4E67-A034-9E6F3376A890}" type="sibTrans" cxnId="{6FFCC563-A2BE-4D78-AE07-604BAC424EBD}">
      <dgm:prSet/>
      <dgm:spPr/>
      <dgm:t>
        <a:bodyPr/>
        <a:lstStyle/>
        <a:p>
          <a:endParaRPr lang="en-US"/>
        </a:p>
      </dgm:t>
    </dgm:pt>
    <dgm:pt modelId="{18242BCC-8322-4AF7-97D3-E573CFBF3CA6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Competitive Positioning</a:t>
          </a:r>
        </a:p>
      </dgm:t>
    </dgm:pt>
    <dgm:pt modelId="{1A426AB4-7C84-4D6D-9BF3-876737A08A1F}" type="parTrans" cxnId="{51554D34-48C8-4315-9E3C-404386DDC493}">
      <dgm:prSet/>
      <dgm:spPr/>
      <dgm:t>
        <a:bodyPr/>
        <a:lstStyle/>
        <a:p>
          <a:endParaRPr lang="en-US"/>
        </a:p>
      </dgm:t>
    </dgm:pt>
    <dgm:pt modelId="{C8613733-474D-474B-8556-5710EE82BF01}" type="sibTrans" cxnId="{51554D34-48C8-4315-9E3C-404386DDC493}">
      <dgm:prSet/>
      <dgm:spPr/>
      <dgm:t>
        <a:bodyPr/>
        <a:lstStyle/>
        <a:p>
          <a:endParaRPr lang="en-US"/>
        </a:p>
      </dgm:t>
    </dgm:pt>
    <dgm:pt modelId="{1F3D8352-ABF7-4F92-B54A-7EA2BB868B1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Financial Analysis</a:t>
          </a:r>
        </a:p>
      </dgm:t>
    </dgm:pt>
    <dgm:pt modelId="{20D82E56-DD08-48FE-9E39-8171A2980426}" type="parTrans" cxnId="{F3FADC16-BC43-4BC7-9DFD-E2BF3E3F26F7}">
      <dgm:prSet/>
      <dgm:spPr/>
      <dgm:t>
        <a:bodyPr/>
        <a:lstStyle/>
        <a:p>
          <a:endParaRPr lang="en-US"/>
        </a:p>
      </dgm:t>
    </dgm:pt>
    <dgm:pt modelId="{245B65ED-5C50-4F38-96CA-A903B135E423}" type="sibTrans" cxnId="{F3FADC16-BC43-4BC7-9DFD-E2BF3E3F26F7}">
      <dgm:prSet/>
      <dgm:spPr/>
      <dgm:t>
        <a:bodyPr/>
        <a:lstStyle/>
        <a:p>
          <a:endParaRPr lang="en-US"/>
        </a:p>
      </dgm:t>
    </dgm:pt>
    <dgm:pt modelId="{6012F224-BFD8-4536-8A05-3A94464D97D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Corporate Governance</a:t>
          </a:r>
        </a:p>
      </dgm:t>
    </dgm:pt>
    <dgm:pt modelId="{207AF878-7B00-46A8-88F8-F461F934E124}" type="parTrans" cxnId="{BB4E1FFE-C838-4513-A97D-AA93C34D2F6E}">
      <dgm:prSet/>
      <dgm:spPr/>
      <dgm:t>
        <a:bodyPr/>
        <a:lstStyle/>
        <a:p>
          <a:endParaRPr lang="en-US"/>
        </a:p>
      </dgm:t>
    </dgm:pt>
    <dgm:pt modelId="{B56854E3-A25D-4067-B5AF-D60B2ABACB21}" type="sibTrans" cxnId="{BB4E1FFE-C838-4513-A97D-AA93C34D2F6E}">
      <dgm:prSet/>
      <dgm:spPr/>
      <dgm:t>
        <a:bodyPr/>
        <a:lstStyle/>
        <a:p>
          <a:endParaRPr lang="en-US"/>
        </a:p>
      </dgm:t>
    </dgm:pt>
    <dgm:pt modelId="{D3CB51C2-E2D5-4276-B960-D8B9FD44F4D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Valuation</a:t>
          </a:r>
        </a:p>
      </dgm:t>
    </dgm:pt>
    <dgm:pt modelId="{A9054992-2B0B-429A-BD07-46788737AAF0}" type="parTrans" cxnId="{057C881D-2E44-445B-9264-4C9B6B36F448}">
      <dgm:prSet/>
      <dgm:spPr/>
      <dgm:t>
        <a:bodyPr/>
        <a:lstStyle/>
        <a:p>
          <a:endParaRPr lang="en-US"/>
        </a:p>
      </dgm:t>
    </dgm:pt>
    <dgm:pt modelId="{2A84DBB4-1A59-484E-BE9E-C74CA6C17402}" type="sibTrans" cxnId="{057C881D-2E44-445B-9264-4C9B6B36F448}">
      <dgm:prSet/>
      <dgm:spPr/>
      <dgm:t>
        <a:bodyPr/>
        <a:lstStyle/>
        <a:p>
          <a:endParaRPr lang="en-US"/>
        </a:p>
      </dgm:t>
    </dgm:pt>
    <dgm:pt modelId="{08650682-5B10-4AE4-9106-E6C347FDBF29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Investment Risks</a:t>
          </a:r>
        </a:p>
      </dgm:t>
    </dgm:pt>
    <dgm:pt modelId="{9C1FEF50-9C98-495D-A150-FA4B6FCE2B21}" type="parTrans" cxnId="{769AE52C-60FA-417C-AE15-D7B4E5794C89}">
      <dgm:prSet/>
      <dgm:spPr/>
      <dgm:t>
        <a:bodyPr/>
        <a:lstStyle/>
        <a:p>
          <a:endParaRPr lang="en-US"/>
        </a:p>
      </dgm:t>
    </dgm:pt>
    <dgm:pt modelId="{73454BA8-518C-4567-B76E-52885CB25EC3}" type="sibTrans" cxnId="{769AE52C-60FA-417C-AE15-D7B4E5794C89}">
      <dgm:prSet/>
      <dgm:spPr/>
      <dgm:t>
        <a:bodyPr/>
        <a:lstStyle/>
        <a:p>
          <a:endParaRPr lang="en-US"/>
        </a:p>
      </dgm:t>
    </dgm:pt>
    <dgm:pt modelId="{03F8741C-1650-4EB6-B917-B180D9909344}" type="pres">
      <dgm:prSet presAssocID="{BAE48A26-47BC-404F-8682-F40BF5C067D5}" presName="Name0" presStyleCnt="0">
        <dgm:presLayoutVars>
          <dgm:dir/>
          <dgm:resizeHandles val="exact"/>
        </dgm:presLayoutVars>
      </dgm:prSet>
      <dgm:spPr/>
    </dgm:pt>
    <dgm:pt modelId="{513AC2A8-3500-48C6-B7F8-CCFE52316341}" type="pres">
      <dgm:prSet presAssocID="{FC1BE16E-CE45-40CE-8DA6-1632303D98DD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B7A8C-6AF3-4A90-AF4A-CA86861BD51C}" type="pres">
      <dgm:prSet presAssocID="{83563E1A-7A82-424B-81B6-E8DC90E35832}" presName="parSpace" presStyleCnt="0"/>
      <dgm:spPr/>
    </dgm:pt>
    <dgm:pt modelId="{EBBC9F74-BDC3-445E-9FB1-08D19E29D3D2}" type="pres">
      <dgm:prSet presAssocID="{35772CA6-147E-4CFB-A157-9240CF872FF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C3F60-9F72-4C3E-BDD6-21A676906811}" type="pres">
      <dgm:prSet presAssocID="{A33BBE7C-EA15-4E67-A034-9E6F3376A890}" presName="parSpace" presStyleCnt="0"/>
      <dgm:spPr/>
    </dgm:pt>
    <dgm:pt modelId="{8F4F572C-D5F7-4923-89B9-F9F0AC5DF17D}" type="pres">
      <dgm:prSet presAssocID="{18242BCC-8322-4AF7-97D3-E573CFBF3CA6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CE65F-DF19-4A7F-8FAA-9DAC60DCFD74}" type="pres">
      <dgm:prSet presAssocID="{C8613733-474D-474B-8556-5710EE82BF01}" presName="parSpace" presStyleCnt="0"/>
      <dgm:spPr/>
    </dgm:pt>
    <dgm:pt modelId="{F9FC397F-9C60-4808-B77E-CF813063E46B}" type="pres">
      <dgm:prSet presAssocID="{1F3D8352-ABF7-4F92-B54A-7EA2BB868B1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163D-CCAC-463B-BF75-ACB531978AA2}" type="pres">
      <dgm:prSet presAssocID="{245B65ED-5C50-4F38-96CA-A903B135E423}" presName="parSpace" presStyleCnt="0"/>
      <dgm:spPr/>
    </dgm:pt>
    <dgm:pt modelId="{83EEC250-7CCC-4163-83C3-E51B6FD7DC05}" type="pres">
      <dgm:prSet presAssocID="{6012F224-BFD8-4536-8A05-3A94464D97D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FD5C-8B2E-4D17-953D-D521BDC9D9FA}" type="pres">
      <dgm:prSet presAssocID="{B56854E3-A25D-4067-B5AF-D60B2ABACB21}" presName="parSpace" presStyleCnt="0"/>
      <dgm:spPr/>
    </dgm:pt>
    <dgm:pt modelId="{154EAE39-A845-4C9F-9F4B-6589C9681F33}" type="pres">
      <dgm:prSet presAssocID="{D3CB51C2-E2D5-4276-B960-D8B9FD44F4D0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26930-C593-461A-9310-C20E4B782088}" type="pres">
      <dgm:prSet presAssocID="{2A84DBB4-1A59-484E-BE9E-C74CA6C17402}" presName="parSpace" presStyleCnt="0"/>
      <dgm:spPr/>
    </dgm:pt>
    <dgm:pt modelId="{C2FEA361-9AF8-4910-84DC-830E6AD1AE7B}" type="pres">
      <dgm:prSet presAssocID="{08650682-5B10-4AE4-9106-E6C347FDBF2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ECF98C-5FEF-6045-AEA5-066C859E832E}" type="presOf" srcId="{35772CA6-147E-4CFB-A157-9240CF872FFF}" destId="{EBBC9F74-BDC3-445E-9FB1-08D19E29D3D2}" srcOrd="0" destOrd="0" presId="urn:microsoft.com/office/officeart/2005/8/layout/hChevron3"/>
    <dgm:cxn modelId="{B628950E-0269-6949-88B8-A76A7809FCA4}" type="presOf" srcId="{FC1BE16E-CE45-40CE-8DA6-1632303D98DD}" destId="{513AC2A8-3500-48C6-B7F8-CCFE52316341}" srcOrd="0" destOrd="0" presId="urn:microsoft.com/office/officeart/2005/8/layout/hChevron3"/>
    <dgm:cxn modelId="{B97D24F9-2C8C-F64E-8DC5-F9EDA694267C}" type="presOf" srcId="{6012F224-BFD8-4536-8A05-3A94464D97DE}" destId="{83EEC250-7CCC-4163-83C3-E51B6FD7DC05}" srcOrd="0" destOrd="0" presId="urn:microsoft.com/office/officeart/2005/8/layout/hChevron3"/>
    <dgm:cxn modelId="{F3FADC16-BC43-4BC7-9DFD-E2BF3E3F26F7}" srcId="{BAE48A26-47BC-404F-8682-F40BF5C067D5}" destId="{1F3D8352-ABF7-4F92-B54A-7EA2BB868B1A}" srcOrd="3" destOrd="0" parTransId="{20D82E56-DD08-48FE-9E39-8171A2980426}" sibTransId="{245B65ED-5C50-4F38-96CA-A903B135E423}"/>
    <dgm:cxn modelId="{28CA2521-2780-C145-8345-FA8115B91371}" type="presOf" srcId="{1F3D8352-ABF7-4F92-B54A-7EA2BB868B1A}" destId="{F9FC397F-9C60-4808-B77E-CF813063E46B}" srcOrd="0" destOrd="0" presId="urn:microsoft.com/office/officeart/2005/8/layout/hChevron3"/>
    <dgm:cxn modelId="{C0C11F1B-B564-4910-9AEC-BA9883899D54}" srcId="{BAE48A26-47BC-404F-8682-F40BF5C067D5}" destId="{FC1BE16E-CE45-40CE-8DA6-1632303D98DD}" srcOrd="0" destOrd="0" parTransId="{FE223F96-9C7A-42D9-BA76-0797EDF216C9}" sibTransId="{83563E1A-7A82-424B-81B6-E8DC90E35832}"/>
    <dgm:cxn modelId="{51554D34-48C8-4315-9E3C-404386DDC493}" srcId="{BAE48A26-47BC-404F-8682-F40BF5C067D5}" destId="{18242BCC-8322-4AF7-97D3-E573CFBF3CA6}" srcOrd="2" destOrd="0" parTransId="{1A426AB4-7C84-4D6D-9BF3-876737A08A1F}" sibTransId="{C8613733-474D-474B-8556-5710EE82BF01}"/>
    <dgm:cxn modelId="{1AAB245C-B453-7744-9654-A8385C3CEF65}" type="presOf" srcId="{18242BCC-8322-4AF7-97D3-E573CFBF3CA6}" destId="{8F4F572C-D5F7-4923-89B9-F9F0AC5DF17D}" srcOrd="0" destOrd="0" presId="urn:microsoft.com/office/officeart/2005/8/layout/hChevron3"/>
    <dgm:cxn modelId="{E9D9F3D8-1825-3B4E-A262-640855C72232}" type="presOf" srcId="{BAE48A26-47BC-404F-8682-F40BF5C067D5}" destId="{03F8741C-1650-4EB6-B917-B180D9909344}" srcOrd="0" destOrd="0" presId="urn:microsoft.com/office/officeart/2005/8/layout/hChevron3"/>
    <dgm:cxn modelId="{D6712B52-0D03-8F41-8703-2193EE4B8751}" type="presOf" srcId="{08650682-5B10-4AE4-9106-E6C347FDBF29}" destId="{C2FEA361-9AF8-4910-84DC-830E6AD1AE7B}" srcOrd="0" destOrd="0" presId="urn:microsoft.com/office/officeart/2005/8/layout/hChevron3"/>
    <dgm:cxn modelId="{769AE52C-60FA-417C-AE15-D7B4E5794C89}" srcId="{BAE48A26-47BC-404F-8682-F40BF5C067D5}" destId="{08650682-5B10-4AE4-9106-E6C347FDBF29}" srcOrd="6" destOrd="0" parTransId="{9C1FEF50-9C98-495D-A150-FA4B6FCE2B21}" sibTransId="{73454BA8-518C-4567-B76E-52885CB25EC3}"/>
    <dgm:cxn modelId="{18E5C3DA-8071-984D-9CF1-64A9A3E7B7E0}" type="presOf" srcId="{D3CB51C2-E2D5-4276-B960-D8B9FD44F4D0}" destId="{154EAE39-A845-4C9F-9F4B-6589C9681F33}" srcOrd="0" destOrd="0" presId="urn:microsoft.com/office/officeart/2005/8/layout/hChevron3"/>
    <dgm:cxn modelId="{6FFCC563-A2BE-4D78-AE07-604BAC424EBD}" srcId="{BAE48A26-47BC-404F-8682-F40BF5C067D5}" destId="{35772CA6-147E-4CFB-A157-9240CF872FFF}" srcOrd="1" destOrd="0" parTransId="{02B30165-F88A-4DF4-ADFF-3A364BB45923}" sibTransId="{A33BBE7C-EA15-4E67-A034-9E6F3376A890}"/>
    <dgm:cxn modelId="{BB4E1FFE-C838-4513-A97D-AA93C34D2F6E}" srcId="{BAE48A26-47BC-404F-8682-F40BF5C067D5}" destId="{6012F224-BFD8-4536-8A05-3A94464D97DE}" srcOrd="4" destOrd="0" parTransId="{207AF878-7B00-46A8-88F8-F461F934E124}" sibTransId="{B56854E3-A25D-4067-B5AF-D60B2ABACB21}"/>
    <dgm:cxn modelId="{057C881D-2E44-445B-9264-4C9B6B36F448}" srcId="{BAE48A26-47BC-404F-8682-F40BF5C067D5}" destId="{D3CB51C2-E2D5-4276-B960-D8B9FD44F4D0}" srcOrd="5" destOrd="0" parTransId="{A9054992-2B0B-429A-BD07-46788737AAF0}" sibTransId="{2A84DBB4-1A59-484E-BE9E-C74CA6C17402}"/>
    <dgm:cxn modelId="{E103A839-1CEC-8F43-8A09-69AD648043A1}" type="presParOf" srcId="{03F8741C-1650-4EB6-B917-B180D9909344}" destId="{513AC2A8-3500-48C6-B7F8-CCFE52316341}" srcOrd="0" destOrd="0" presId="urn:microsoft.com/office/officeart/2005/8/layout/hChevron3"/>
    <dgm:cxn modelId="{7556D349-AAC3-574B-9B93-50178B2B4BB6}" type="presParOf" srcId="{03F8741C-1650-4EB6-B917-B180D9909344}" destId="{89DB7A8C-6AF3-4A90-AF4A-CA86861BD51C}" srcOrd="1" destOrd="0" presId="urn:microsoft.com/office/officeart/2005/8/layout/hChevron3"/>
    <dgm:cxn modelId="{2C4B6025-995D-2349-AFCB-F7F45B5B37AD}" type="presParOf" srcId="{03F8741C-1650-4EB6-B917-B180D9909344}" destId="{EBBC9F74-BDC3-445E-9FB1-08D19E29D3D2}" srcOrd="2" destOrd="0" presId="urn:microsoft.com/office/officeart/2005/8/layout/hChevron3"/>
    <dgm:cxn modelId="{02ADEF1D-14A9-8245-9560-CBB7FBBF98AE}" type="presParOf" srcId="{03F8741C-1650-4EB6-B917-B180D9909344}" destId="{49CC3F60-9F72-4C3E-BDD6-21A676906811}" srcOrd="3" destOrd="0" presId="urn:microsoft.com/office/officeart/2005/8/layout/hChevron3"/>
    <dgm:cxn modelId="{52A3215C-6C16-614A-A1D0-5618420397F4}" type="presParOf" srcId="{03F8741C-1650-4EB6-B917-B180D9909344}" destId="{8F4F572C-D5F7-4923-89B9-F9F0AC5DF17D}" srcOrd="4" destOrd="0" presId="urn:microsoft.com/office/officeart/2005/8/layout/hChevron3"/>
    <dgm:cxn modelId="{B0B0D65C-7CAD-C242-AD11-68B76CBA00B2}" type="presParOf" srcId="{03F8741C-1650-4EB6-B917-B180D9909344}" destId="{BC2CE65F-DF19-4A7F-8FAA-9DAC60DCFD74}" srcOrd="5" destOrd="0" presId="urn:microsoft.com/office/officeart/2005/8/layout/hChevron3"/>
    <dgm:cxn modelId="{118A216C-283A-C44A-9BEA-03F13F9B6FF9}" type="presParOf" srcId="{03F8741C-1650-4EB6-B917-B180D9909344}" destId="{F9FC397F-9C60-4808-B77E-CF813063E46B}" srcOrd="6" destOrd="0" presId="urn:microsoft.com/office/officeart/2005/8/layout/hChevron3"/>
    <dgm:cxn modelId="{EC1776C5-8850-244D-8DE6-CBF1191C21CC}" type="presParOf" srcId="{03F8741C-1650-4EB6-B917-B180D9909344}" destId="{A9A5163D-CCAC-463B-BF75-ACB531978AA2}" srcOrd="7" destOrd="0" presId="urn:microsoft.com/office/officeart/2005/8/layout/hChevron3"/>
    <dgm:cxn modelId="{E2470C95-7530-BB45-85BE-020145E9D437}" type="presParOf" srcId="{03F8741C-1650-4EB6-B917-B180D9909344}" destId="{83EEC250-7CCC-4163-83C3-E51B6FD7DC05}" srcOrd="8" destOrd="0" presId="urn:microsoft.com/office/officeart/2005/8/layout/hChevron3"/>
    <dgm:cxn modelId="{CD8145A1-5F2F-4F49-9C95-2FC065CBBB69}" type="presParOf" srcId="{03F8741C-1650-4EB6-B917-B180D9909344}" destId="{F2B2FD5C-8B2E-4D17-953D-D521BDC9D9FA}" srcOrd="9" destOrd="0" presId="urn:microsoft.com/office/officeart/2005/8/layout/hChevron3"/>
    <dgm:cxn modelId="{8FE8F492-DAA0-3748-82CA-DAAB06A5C9F4}" type="presParOf" srcId="{03F8741C-1650-4EB6-B917-B180D9909344}" destId="{154EAE39-A845-4C9F-9F4B-6589C9681F33}" srcOrd="10" destOrd="0" presId="urn:microsoft.com/office/officeart/2005/8/layout/hChevron3"/>
    <dgm:cxn modelId="{6DC645E2-2208-D54A-A7A4-94D22EBD0350}" type="presParOf" srcId="{03F8741C-1650-4EB6-B917-B180D9909344}" destId="{F0D26930-C593-461A-9310-C20E4B782088}" srcOrd="11" destOrd="0" presId="urn:microsoft.com/office/officeart/2005/8/layout/hChevron3"/>
    <dgm:cxn modelId="{86BD84A5-684E-4341-8B10-A889BE25D9A1}" type="presParOf" srcId="{03F8741C-1650-4EB6-B917-B180D9909344}" destId="{C2FEA361-9AF8-4910-84DC-830E6AD1AE7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024BD63-59EF-427E-829A-595A9A0E6E60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AE82D6-7B5B-467A-8DE8-388D012B2CD6}">
      <dgm:prSet phldrT="[Text]"/>
      <dgm:spPr/>
      <dgm:t>
        <a:bodyPr/>
        <a:lstStyle/>
        <a:p>
          <a:pPr algn="ctr"/>
          <a:r>
            <a:rPr lang="en-US" b="1" dirty="0" smtClean="0">
              <a:latin typeface="Calibri" panose="020F0502020204030204" pitchFamily="34" charset="0"/>
            </a:rPr>
            <a:t>Inflation</a:t>
          </a:r>
          <a:endParaRPr lang="en-US" b="1" dirty="0">
            <a:latin typeface="Calibri" panose="020F0502020204030204" pitchFamily="34" charset="0"/>
          </a:endParaRPr>
        </a:p>
      </dgm:t>
    </dgm:pt>
    <dgm:pt modelId="{88C04123-7B72-43B3-AA7B-DFE40FB7921A}" type="parTrans" cxnId="{A5DA288A-6FCB-4C1E-84B0-BE449C52D68E}">
      <dgm:prSet/>
      <dgm:spPr/>
      <dgm:t>
        <a:bodyPr/>
        <a:lstStyle/>
        <a:p>
          <a:endParaRPr lang="en-US"/>
        </a:p>
      </dgm:t>
    </dgm:pt>
    <dgm:pt modelId="{381849A8-DCF7-4A9D-8AE3-77E611956D08}" type="sibTrans" cxnId="{A5DA288A-6FCB-4C1E-84B0-BE449C52D68E}">
      <dgm:prSet/>
      <dgm:spPr/>
      <dgm:t>
        <a:bodyPr/>
        <a:lstStyle/>
        <a:p>
          <a:endParaRPr lang="en-US"/>
        </a:p>
      </dgm:t>
    </dgm:pt>
    <dgm:pt modelId="{16966D27-B787-4036-8780-748733E5F1D9}">
      <dgm:prSet phldrT="[Text]" custT="1"/>
      <dgm:spPr/>
      <dgm:t>
        <a:bodyPr/>
        <a:lstStyle/>
        <a:p>
          <a:pPr algn="ctr"/>
          <a:r>
            <a:rPr lang="en-US" sz="2800" b="1" dirty="0" smtClean="0">
              <a:latin typeface="Calibri" panose="020F0502020204030204" pitchFamily="34" charset="0"/>
            </a:rPr>
            <a:t>Trade Tariffs</a:t>
          </a:r>
          <a:endParaRPr lang="en-US" sz="2800" b="1" dirty="0">
            <a:latin typeface="Calibri" panose="020F0502020204030204" pitchFamily="34" charset="0"/>
          </a:endParaRPr>
        </a:p>
      </dgm:t>
    </dgm:pt>
    <dgm:pt modelId="{F705C22E-5136-425F-A9C2-5955D75BD20C}" type="parTrans" cxnId="{7AED973B-0C60-4801-89D6-38D6B81DAFA4}">
      <dgm:prSet/>
      <dgm:spPr/>
      <dgm:t>
        <a:bodyPr/>
        <a:lstStyle/>
        <a:p>
          <a:endParaRPr lang="en-US"/>
        </a:p>
      </dgm:t>
    </dgm:pt>
    <dgm:pt modelId="{2228885C-7340-470B-9CFF-43DAEC2FDE0E}" type="sibTrans" cxnId="{7AED973B-0C60-4801-89D6-38D6B81DAFA4}">
      <dgm:prSet/>
      <dgm:spPr/>
      <dgm:t>
        <a:bodyPr/>
        <a:lstStyle/>
        <a:p>
          <a:endParaRPr lang="en-US"/>
        </a:p>
      </dgm:t>
    </dgm:pt>
    <dgm:pt modelId="{BF4F8285-3162-4F4F-BE97-C71E3CC15249}">
      <dgm:prSet phldrT="[Text]" custT="1"/>
      <dgm:spPr/>
      <dgm:t>
        <a:bodyPr/>
        <a:lstStyle/>
        <a:p>
          <a:pPr algn="ctr"/>
          <a:r>
            <a:rPr lang="en-US" sz="2400" b="1" dirty="0">
              <a:latin typeface="Calibri" panose="020F0502020204030204" pitchFamily="34" charset="0"/>
            </a:rPr>
            <a:t>Economic slowdown</a:t>
          </a:r>
        </a:p>
      </dgm:t>
    </dgm:pt>
    <dgm:pt modelId="{13751A11-CECF-47C1-B06E-DC04798C6896}" type="parTrans" cxnId="{D507CD6D-DC65-40A0-B28F-F57C49FD415F}">
      <dgm:prSet/>
      <dgm:spPr/>
      <dgm:t>
        <a:bodyPr/>
        <a:lstStyle/>
        <a:p>
          <a:endParaRPr lang="en-US"/>
        </a:p>
      </dgm:t>
    </dgm:pt>
    <dgm:pt modelId="{7E382D7D-2F2D-4405-89C0-F1681AD01CD0}" type="sibTrans" cxnId="{D507CD6D-DC65-40A0-B28F-F57C49FD415F}">
      <dgm:prSet/>
      <dgm:spPr/>
      <dgm:t>
        <a:bodyPr/>
        <a:lstStyle/>
        <a:p>
          <a:endParaRPr lang="en-US"/>
        </a:p>
      </dgm:t>
    </dgm:pt>
    <dgm:pt modelId="{F4B64864-5F2E-47FC-BAAA-1B8AE93AD33E}" type="pres">
      <dgm:prSet presAssocID="{4024BD63-59EF-427E-829A-595A9A0E6E6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8C8A65-AE2E-40ED-A824-07B26F6ABD80}" type="pres">
      <dgm:prSet presAssocID="{61AE82D6-7B5B-467A-8DE8-388D012B2CD6}" presName="parentLin" presStyleCnt="0"/>
      <dgm:spPr/>
    </dgm:pt>
    <dgm:pt modelId="{4C7F24B3-3F54-46D4-8722-05850DE4F806}" type="pres">
      <dgm:prSet presAssocID="{61AE82D6-7B5B-467A-8DE8-388D012B2CD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6E3EBA8-514D-4E50-906E-0455D22835DC}" type="pres">
      <dgm:prSet presAssocID="{61AE82D6-7B5B-467A-8DE8-388D012B2CD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57619-CD8F-49D6-83FD-D1D7A5B10AE6}" type="pres">
      <dgm:prSet presAssocID="{61AE82D6-7B5B-467A-8DE8-388D012B2CD6}" presName="negativeSpace" presStyleCnt="0"/>
      <dgm:spPr/>
    </dgm:pt>
    <dgm:pt modelId="{E2919342-39B8-456E-B436-D6255ADD8651}" type="pres">
      <dgm:prSet presAssocID="{61AE82D6-7B5B-467A-8DE8-388D012B2CD6}" presName="childText" presStyleLbl="conFgAcc1" presStyleIdx="0" presStyleCnt="3">
        <dgm:presLayoutVars>
          <dgm:bulletEnabled val="1"/>
        </dgm:presLayoutVars>
      </dgm:prSet>
      <dgm:spPr/>
    </dgm:pt>
    <dgm:pt modelId="{FC067565-7E91-45FD-AECD-168B8DA393A1}" type="pres">
      <dgm:prSet presAssocID="{381849A8-DCF7-4A9D-8AE3-77E611956D08}" presName="spaceBetweenRectangles" presStyleCnt="0"/>
      <dgm:spPr/>
    </dgm:pt>
    <dgm:pt modelId="{2AA801EE-837B-4AEA-936B-FB2D5ACC08C2}" type="pres">
      <dgm:prSet presAssocID="{16966D27-B787-4036-8780-748733E5F1D9}" presName="parentLin" presStyleCnt="0"/>
      <dgm:spPr/>
    </dgm:pt>
    <dgm:pt modelId="{9DF0EB53-C745-4AB7-85E3-F8711EC22DCA}" type="pres">
      <dgm:prSet presAssocID="{16966D27-B787-4036-8780-748733E5F1D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34B471D-BB6D-4E3A-945F-2A2B71F60763}" type="pres">
      <dgm:prSet presAssocID="{16966D27-B787-4036-8780-748733E5F1D9}" presName="parentText" presStyleLbl="node1" presStyleIdx="1" presStyleCnt="3" custLinFactNeighborX="-4707" custLinFactNeighborY="-18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A38486-383B-4111-AFC8-D37F37460A4F}" type="pres">
      <dgm:prSet presAssocID="{16966D27-B787-4036-8780-748733E5F1D9}" presName="negativeSpace" presStyleCnt="0"/>
      <dgm:spPr/>
    </dgm:pt>
    <dgm:pt modelId="{86C1EF11-76FC-464A-B68D-36D3AAFC20EB}" type="pres">
      <dgm:prSet presAssocID="{16966D27-B787-4036-8780-748733E5F1D9}" presName="childText" presStyleLbl="conFgAcc1" presStyleIdx="1" presStyleCnt="3">
        <dgm:presLayoutVars>
          <dgm:bulletEnabled val="1"/>
        </dgm:presLayoutVars>
      </dgm:prSet>
      <dgm:spPr/>
    </dgm:pt>
    <dgm:pt modelId="{0EF12C24-604E-4176-BAC5-63CECDB31AC4}" type="pres">
      <dgm:prSet presAssocID="{2228885C-7340-470B-9CFF-43DAEC2FDE0E}" presName="spaceBetweenRectangles" presStyleCnt="0"/>
      <dgm:spPr/>
    </dgm:pt>
    <dgm:pt modelId="{A5206AF0-1B98-4923-9AAB-01E25F03171F}" type="pres">
      <dgm:prSet presAssocID="{BF4F8285-3162-4F4F-BE97-C71E3CC15249}" presName="parentLin" presStyleCnt="0"/>
      <dgm:spPr/>
    </dgm:pt>
    <dgm:pt modelId="{7F949A13-322C-4FFC-A7C9-9A931E7C9A4D}" type="pres">
      <dgm:prSet presAssocID="{BF4F8285-3162-4F4F-BE97-C71E3CC1524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FE76FF32-F91B-4DF9-A8C3-710079F3FA3F}" type="pres">
      <dgm:prSet presAssocID="{BF4F8285-3162-4F4F-BE97-C71E3CC1524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0BA66-DABE-42B9-8B52-F6497BF40FF3}" type="pres">
      <dgm:prSet presAssocID="{BF4F8285-3162-4F4F-BE97-C71E3CC15249}" presName="negativeSpace" presStyleCnt="0"/>
      <dgm:spPr/>
    </dgm:pt>
    <dgm:pt modelId="{E932BF81-69A9-4BE9-8CA2-DF435414054E}" type="pres">
      <dgm:prSet presAssocID="{BF4F8285-3162-4F4F-BE97-C71E3CC152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01DE554-87C5-4BBF-851F-B7F793BF27B8}" type="presOf" srcId="{16966D27-B787-4036-8780-748733E5F1D9}" destId="{934B471D-BB6D-4E3A-945F-2A2B71F60763}" srcOrd="1" destOrd="0" presId="urn:microsoft.com/office/officeart/2005/8/layout/list1"/>
    <dgm:cxn modelId="{D507CD6D-DC65-40A0-B28F-F57C49FD415F}" srcId="{4024BD63-59EF-427E-829A-595A9A0E6E60}" destId="{BF4F8285-3162-4F4F-BE97-C71E3CC15249}" srcOrd="2" destOrd="0" parTransId="{13751A11-CECF-47C1-B06E-DC04798C6896}" sibTransId="{7E382D7D-2F2D-4405-89C0-F1681AD01CD0}"/>
    <dgm:cxn modelId="{003FBAFB-F26E-4E6D-91F1-D00EAD979806}" type="presOf" srcId="{61AE82D6-7B5B-467A-8DE8-388D012B2CD6}" destId="{36E3EBA8-514D-4E50-906E-0455D22835DC}" srcOrd="1" destOrd="0" presId="urn:microsoft.com/office/officeart/2005/8/layout/list1"/>
    <dgm:cxn modelId="{EA229918-9BB4-4D27-AD73-9C1FF96A14CF}" type="presOf" srcId="{4024BD63-59EF-427E-829A-595A9A0E6E60}" destId="{F4B64864-5F2E-47FC-BAAA-1B8AE93AD33E}" srcOrd="0" destOrd="0" presId="urn:microsoft.com/office/officeart/2005/8/layout/list1"/>
    <dgm:cxn modelId="{CC5E67DA-1036-4185-8F1D-1BD173C74568}" type="presOf" srcId="{BF4F8285-3162-4F4F-BE97-C71E3CC15249}" destId="{7F949A13-322C-4FFC-A7C9-9A931E7C9A4D}" srcOrd="0" destOrd="0" presId="urn:microsoft.com/office/officeart/2005/8/layout/list1"/>
    <dgm:cxn modelId="{AEC3525F-05B1-463F-AB86-75FFAF177622}" type="presOf" srcId="{BF4F8285-3162-4F4F-BE97-C71E3CC15249}" destId="{FE76FF32-F91B-4DF9-A8C3-710079F3FA3F}" srcOrd="1" destOrd="0" presId="urn:microsoft.com/office/officeart/2005/8/layout/list1"/>
    <dgm:cxn modelId="{3362E40D-B324-431C-A587-20DC08AC8D94}" type="presOf" srcId="{61AE82D6-7B5B-467A-8DE8-388D012B2CD6}" destId="{4C7F24B3-3F54-46D4-8722-05850DE4F806}" srcOrd="0" destOrd="0" presId="urn:microsoft.com/office/officeart/2005/8/layout/list1"/>
    <dgm:cxn modelId="{7AED973B-0C60-4801-89D6-38D6B81DAFA4}" srcId="{4024BD63-59EF-427E-829A-595A9A0E6E60}" destId="{16966D27-B787-4036-8780-748733E5F1D9}" srcOrd="1" destOrd="0" parTransId="{F705C22E-5136-425F-A9C2-5955D75BD20C}" sibTransId="{2228885C-7340-470B-9CFF-43DAEC2FDE0E}"/>
    <dgm:cxn modelId="{339E65BE-B336-40A7-9440-7D0EE22F4B73}" type="presOf" srcId="{16966D27-B787-4036-8780-748733E5F1D9}" destId="{9DF0EB53-C745-4AB7-85E3-F8711EC22DCA}" srcOrd="0" destOrd="0" presId="urn:microsoft.com/office/officeart/2005/8/layout/list1"/>
    <dgm:cxn modelId="{A5DA288A-6FCB-4C1E-84B0-BE449C52D68E}" srcId="{4024BD63-59EF-427E-829A-595A9A0E6E60}" destId="{61AE82D6-7B5B-467A-8DE8-388D012B2CD6}" srcOrd="0" destOrd="0" parTransId="{88C04123-7B72-43B3-AA7B-DFE40FB7921A}" sibTransId="{381849A8-DCF7-4A9D-8AE3-77E611956D08}"/>
    <dgm:cxn modelId="{7EF58A07-BB8F-418C-93BE-5CC2CB9DAAB9}" type="presParOf" srcId="{F4B64864-5F2E-47FC-BAAA-1B8AE93AD33E}" destId="{0B8C8A65-AE2E-40ED-A824-07B26F6ABD80}" srcOrd="0" destOrd="0" presId="urn:microsoft.com/office/officeart/2005/8/layout/list1"/>
    <dgm:cxn modelId="{008AC614-965A-4F34-937E-8546FC4717F0}" type="presParOf" srcId="{0B8C8A65-AE2E-40ED-A824-07B26F6ABD80}" destId="{4C7F24B3-3F54-46D4-8722-05850DE4F806}" srcOrd="0" destOrd="0" presId="urn:microsoft.com/office/officeart/2005/8/layout/list1"/>
    <dgm:cxn modelId="{285F6CB7-7A69-4FB3-A673-7DFEF38390F7}" type="presParOf" srcId="{0B8C8A65-AE2E-40ED-A824-07B26F6ABD80}" destId="{36E3EBA8-514D-4E50-906E-0455D22835DC}" srcOrd="1" destOrd="0" presId="urn:microsoft.com/office/officeart/2005/8/layout/list1"/>
    <dgm:cxn modelId="{F2F43263-7779-48DC-915B-A7798AF966F3}" type="presParOf" srcId="{F4B64864-5F2E-47FC-BAAA-1B8AE93AD33E}" destId="{EC357619-CD8F-49D6-83FD-D1D7A5B10AE6}" srcOrd="1" destOrd="0" presId="urn:microsoft.com/office/officeart/2005/8/layout/list1"/>
    <dgm:cxn modelId="{2860DE4D-8A78-4B2F-BC06-83EA94BC7C7C}" type="presParOf" srcId="{F4B64864-5F2E-47FC-BAAA-1B8AE93AD33E}" destId="{E2919342-39B8-456E-B436-D6255ADD8651}" srcOrd="2" destOrd="0" presId="urn:microsoft.com/office/officeart/2005/8/layout/list1"/>
    <dgm:cxn modelId="{1DE0A081-85A2-4CCF-9B94-DB6D12991E1B}" type="presParOf" srcId="{F4B64864-5F2E-47FC-BAAA-1B8AE93AD33E}" destId="{FC067565-7E91-45FD-AECD-168B8DA393A1}" srcOrd="3" destOrd="0" presId="urn:microsoft.com/office/officeart/2005/8/layout/list1"/>
    <dgm:cxn modelId="{FFAFC966-48A3-42CC-A88A-64C6D3648CA3}" type="presParOf" srcId="{F4B64864-5F2E-47FC-BAAA-1B8AE93AD33E}" destId="{2AA801EE-837B-4AEA-936B-FB2D5ACC08C2}" srcOrd="4" destOrd="0" presId="urn:microsoft.com/office/officeart/2005/8/layout/list1"/>
    <dgm:cxn modelId="{DA3042AC-DCD2-4515-9FA9-D2B543CA035D}" type="presParOf" srcId="{2AA801EE-837B-4AEA-936B-FB2D5ACC08C2}" destId="{9DF0EB53-C745-4AB7-85E3-F8711EC22DCA}" srcOrd="0" destOrd="0" presId="urn:microsoft.com/office/officeart/2005/8/layout/list1"/>
    <dgm:cxn modelId="{15E9E0CE-99DB-46D9-9CFD-61364BF39EA8}" type="presParOf" srcId="{2AA801EE-837B-4AEA-936B-FB2D5ACC08C2}" destId="{934B471D-BB6D-4E3A-945F-2A2B71F60763}" srcOrd="1" destOrd="0" presId="urn:microsoft.com/office/officeart/2005/8/layout/list1"/>
    <dgm:cxn modelId="{77FE92C9-6DBC-4A95-A89D-C997FD0D14DE}" type="presParOf" srcId="{F4B64864-5F2E-47FC-BAAA-1B8AE93AD33E}" destId="{B2A38486-383B-4111-AFC8-D37F37460A4F}" srcOrd="5" destOrd="0" presId="urn:microsoft.com/office/officeart/2005/8/layout/list1"/>
    <dgm:cxn modelId="{7C08078A-6AFC-487E-9E54-1F9428011C4F}" type="presParOf" srcId="{F4B64864-5F2E-47FC-BAAA-1B8AE93AD33E}" destId="{86C1EF11-76FC-464A-B68D-36D3AAFC20EB}" srcOrd="6" destOrd="0" presId="urn:microsoft.com/office/officeart/2005/8/layout/list1"/>
    <dgm:cxn modelId="{9C16DEA2-4066-43FD-AD3E-7337026DFF4A}" type="presParOf" srcId="{F4B64864-5F2E-47FC-BAAA-1B8AE93AD33E}" destId="{0EF12C24-604E-4176-BAC5-63CECDB31AC4}" srcOrd="7" destOrd="0" presId="urn:microsoft.com/office/officeart/2005/8/layout/list1"/>
    <dgm:cxn modelId="{4C78A833-3662-4864-9D12-09AF9FB94C2F}" type="presParOf" srcId="{F4B64864-5F2E-47FC-BAAA-1B8AE93AD33E}" destId="{A5206AF0-1B98-4923-9AAB-01E25F03171F}" srcOrd="8" destOrd="0" presId="urn:microsoft.com/office/officeart/2005/8/layout/list1"/>
    <dgm:cxn modelId="{55FDF9D3-61E2-4B95-88F7-9A34328B2288}" type="presParOf" srcId="{A5206AF0-1B98-4923-9AAB-01E25F03171F}" destId="{7F949A13-322C-4FFC-A7C9-9A931E7C9A4D}" srcOrd="0" destOrd="0" presId="urn:microsoft.com/office/officeart/2005/8/layout/list1"/>
    <dgm:cxn modelId="{9C3433F4-A15C-46F7-AFFF-4307C3AA4EAC}" type="presParOf" srcId="{A5206AF0-1B98-4923-9AAB-01E25F03171F}" destId="{FE76FF32-F91B-4DF9-A8C3-710079F3FA3F}" srcOrd="1" destOrd="0" presId="urn:microsoft.com/office/officeart/2005/8/layout/list1"/>
    <dgm:cxn modelId="{2C653D18-65EE-4026-BAE5-0AF14EFA353C}" type="presParOf" srcId="{F4B64864-5F2E-47FC-BAAA-1B8AE93AD33E}" destId="{F2C0BA66-DABE-42B9-8B52-F6497BF40FF3}" srcOrd="9" destOrd="0" presId="urn:microsoft.com/office/officeart/2005/8/layout/list1"/>
    <dgm:cxn modelId="{43402EE8-5738-41F5-8125-B7227B229C3C}" type="presParOf" srcId="{F4B64864-5F2E-47FC-BAAA-1B8AE93AD33E}" destId="{E932BF81-69A9-4BE9-8CA2-DF435414054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E48A26-47BC-404F-8682-F40BF5C067D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C1BE16E-CE45-40CE-8DA6-1632303D98DD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Business Description</a:t>
          </a:r>
        </a:p>
      </dgm:t>
    </dgm:pt>
    <dgm:pt modelId="{FE223F96-9C7A-42D9-BA76-0797EDF216C9}" type="parTrans" cxnId="{C0C11F1B-B564-4910-9AEC-BA9883899D54}">
      <dgm:prSet/>
      <dgm:spPr/>
      <dgm:t>
        <a:bodyPr/>
        <a:lstStyle/>
        <a:p>
          <a:endParaRPr lang="en-US"/>
        </a:p>
      </dgm:t>
    </dgm:pt>
    <dgm:pt modelId="{83563E1A-7A82-424B-81B6-E8DC90E35832}" type="sibTrans" cxnId="{C0C11F1B-B564-4910-9AEC-BA9883899D54}">
      <dgm:prSet/>
      <dgm:spPr/>
      <dgm:t>
        <a:bodyPr/>
        <a:lstStyle/>
        <a:p>
          <a:endParaRPr lang="en-US"/>
        </a:p>
      </dgm:t>
    </dgm:pt>
    <dgm:pt modelId="{35772CA6-147E-4CFB-A157-9240CF872FFF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Industry Overview</a:t>
          </a:r>
        </a:p>
      </dgm:t>
    </dgm:pt>
    <dgm:pt modelId="{02B30165-F88A-4DF4-ADFF-3A364BB45923}" type="parTrans" cxnId="{6FFCC563-A2BE-4D78-AE07-604BAC424EBD}">
      <dgm:prSet/>
      <dgm:spPr/>
      <dgm:t>
        <a:bodyPr/>
        <a:lstStyle/>
        <a:p>
          <a:endParaRPr lang="en-US"/>
        </a:p>
      </dgm:t>
    </dgm:pt>
    <dgm:pt modelId="{A33BBE7C-EA15-4E67-A034-9E6F3376A890}" type="sibTrans" cxnId="{6FFCC563-A2BE-4D78-AE07-604BAC424EBD}">
      <dgm:prSet/>
      <dgm:spPr/>
      <dgm:t>
        <a:bodyPr/>
        <a:lstStyle/>
        <a:p>
          <a:endParaRPr lang="en-US"/>
        </a:p>
      </dgm:t>
    </dgm:pt>
    <dgm:pt modelId="{18242BCC-8322-4AF7-97D3-E573CFBF3CA6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Competitive Positioning</a:t>
          </a:r>
        </a:p>
      </dgm:t>
    </dgm:pt>
    <dgm:pt modelId="{1A426AB4-7C84-4D6D-9BF3-876737A08A1F}" type="parTrans" cxnId="{51554D34-48C8-4315-9E3C-404386DDC493}">
      <dgm:prSet/>
      <dgm:spPr/>
      <dgm:t>
        <a:bodyPr/>
        <a:lstStyle/>
        <a:p>
          <a:endParaRPr lang="en-US"/>
        </a:p>
      </dgm:t>
    </dgm:pt>
    <dgm:pt modelId="{C8613733-474D-474B-8556-5710EE82BF01}" type="sibTrans" cxnId="{51554D34-48C8-4315-9E3C-404386DDC493}">
      <dgm:prSet/>
      <dgm:spPr/>
      <dgm:t>
        <a:bodyPr/>
        <a:lstStyle/>
        <a:p>
          <a:endParaRPr lang="en-US"/>
        </a:p>
      </dgm:t>
    </dgm:pt>
    <dgm:pt modelId="{1F3D8352-ABF7-4F92-B54A-7EA2BB868B1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Financial Analysis</a:t>
          </a:r>
        </a:p>
      </dgm:t>
    </dgm:pt>
    <dgm:pt modelId="{20D82E56-DD08-48FE-9E39-8171A2980426}" type="parTrans" cxnId="{F3FADC16-BC43-4BC7-9DFD-E2BF3E3F26F7}">
      <dgm:prSet/>
      <dgm:spPr/>
      <dgm:t>
        <a:bodyPr/>
        <a:lstStyle/>
        <a:p>
          <a:endParaRPr lang="en-US"/>
        </a:p>
      </dgm:t>
    </dgm:pt>
    <dgm:pt modelId="{245B65ED-5C50-4F38-96CA-A903B135E423}" type="sibTrans" cxnId="{F3FADC16-BC43-4BC7-9DFD-E2BF3E3F26F7}">
      <dgm:prSet/>
      <dgm:spPr/>
      <dgm:t>
        <a:bodyPr/>
        <a:lstStyle/>
        <a:p>
          <a:endParaRPr lang="en-US"/>
        </a:p>
      </dgm:t>
    </dgm:pt>
    <dgm:pt modelId="{6012F224-BFD8-4536-8A05-3A94464D97D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Corporate Governance</a:t>
          </a:r>
        </a:p>
      </dgm:t>
    </dgm:pt>
    <dgm:pt modelId="{207AF878-7B00-46A8-88F8-F461F934E124}" type="parTrans" cxnId="{BB4E1FFE-C838-4513-A97D-AA93C34D2F6E}">
      <dgm:prSet/>
      <dgm:spPr/>
      <dgm:t>
        <a:bodyPr/>
        <a:lstStyle/>
        <a:p>
          <a:endParaRPr lang="en-US"/>
        </a:p>
      </dgm:t>
    </dgm:pt>
    <dgm:pt modelId="{B56854E3-A25D-4067-B5AF-D60B2ABACB21}" type="sibTrans" cxnId="{BB4E1FFE-C838-4513-A97D-AA93C34D2F6E}">
      <dgm:prSet/>
      <dgm:spPr/>
      <dgm:t>
        <a:bodyPr/>
        <a:lstStyle/>
        <a:p>
          <a:endParaRPr lang="en-US"/>
        </a:p>
      </dgm:t>
    </dgm:pt>
    <dgm:pt modelId="{D3CB51C2-E2D5-4276-B960-D8B9FD44F4D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Valuation</a:t>
          </a:r>
        </a:p>
      </dgm:t>
    </dgm:pt>
    <dgm:pt modelId="{A9054992-2B0B-429A-BD07-46788737AAF0}" type="parTrans" cxnId="{057C881D-2E44-445B-9264-4C9B6B36F448}">
      <dgm:prSet/>
      <dgm:spPr/>
      <dgm:t>
        <a:bodyPr/>
        <a:lstStyle/>
        <a:p>
          <a:endParaRPr lang="en-US"/>
        </a:p>
      </dgm:t>
    </dgm:pt>
    <dgm:pt modelId="{2A84DBB4-1A59-484E-BE9E-C74CA6C17402}" type="sibTrans" cxnId="{057C881D-2E44-445B-9264-4C9B6B36F448}">
      <dgm:prSet/>
      <dgm:spPr/>
      <dgm:t>
        <a:bodyPr/>
        <a:lstStyle/>
        <a:p>
          <a:endParaRPr lang="en-US"/>
        </a:p>
      </dgm:t>
    </dgm:pt>
    <dgm:pt modelId="{08650682-5B10-4AE4-9106-E6C347FDBF29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Investment Risks</a:t>
          </a:r>
        </a:p>
      </dgm:t>
    </dgm:pt>
    <dgm:pt modelId="{9C1FEF50-9C98-495D-A150-FA4B6FCE2B21}" type="parTrans" cxnId="{769AE52C-60FA-417C-AE15-D7B4E5794C89}">
      <dgm:prSet/>
      <dgm:spPr/>
      <dgm:t>
        <a:bodyPr/>
        <a:lstStyle/>
        <a:p>
          <a:endParaRPr lang="en-US"/>
        </a:p>
      </dgm:t>
    </dgm:pt>
    <dgm:pt modelId="{73454BA8-518C-4567-B76E-52885CB25EC3}" type="sibTrans" cxnId="{769AE52C-60FA-417C-AE15-D7B4E5794C89}">
      <dgm:prSet/>
      <dgm:spPr/>
      <dgm:t>
        <a:bodyPr/>
        <a:lstStyle/>
        <a:p>
          <a:endParaRPr lang="en-US"/>
        </a:p>
      </dgm:t>
    </dgm:pt>
    <dgm:pt modelId="{03F8741C-1650-4EB6-B917-B180D9909344}" type="pres">
      <dgm:prSet presAssocID="{BAE48A26-47BC-404F-8682-F40BF5C067D5}" presName="Name0" presStyleCnt="0">
        <dgm:presLayoutVars>
          <dgm:dir/>
          <dgm:resizeHandles val="exact"/>
        </dgm:presLayoutVars>
      </dgm:prSet>
      <dgm:spPr/>
    </dgm:pt>
    <dgm:pt modelId="{513AC2A8-3500-48C6-B7F8-CCFE52316341}" type="pres">
      <dgm:prSet presAssocID="{FC1BE16E-CE45-40CE-8DA6-1632303D98DD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B7A8C-6AF3-4A90-AF4A-CA86861BD51C}" type="pres">
      <dgm:prSet presAssocID="{83563E1A-7A82-424B-81B6-E8DC90E35832}" presName="parSpace" presStyleCnt="0"/>
      <dgm:spPr/>
    </dgm:pt>
    <dgm:pt modelId="{EBBC9F74-BDC3-445E-9FB1-08D19E29D3D2}" type="pres">
      <dgm:prSet presAssocID="{35772CA6-147E-4CFB-A157-9240CF872FF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C3F60-9F72-4C3E-BDD6-21A676906811}" type="pres">
      <dgm:prSet presAssocID="{A33BBE7C-EA15-4E67-A034-9E6F3376A890}" presName="parSpace" presStyleCnt="0"/>
      <dgm:spPr/>
    </dgm:pt>
    <dgm:pt modelId="{8F4F572C-D5F7-4923-89B9-F9F0AC5DF17D}" type="pres">
      <dgm:prSet presAssocID="{18242BCC-8322-4AF7-97D3-E573CFBF3CA6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CE65F-DF19-4A7F-8FAA-9DAC60DCFD74}" type="pres">
      <dgm:prSet presAssocID="{C8613733-474D-474B-8556-5710EE82BF01}" presName="parSpace" presStyleCnt="0"/>
      <dgm:spPr/>
    </dgm:pt>
    <dgm:pt modelId="{F9FC397F-9C60-4808-B77E-CF813063E46B}" type="pres">
      <dgm:prSet presAssocID="{1F3D8352-ABF7-4F92-B54A-7EA2BB868B1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163D-CCAC-463B-BF75-ACB531978AA2}" type="pres">
      <dgm:prSet presAssocID="{245B65ED-5C50-4F38-96CA-A903B135E423}" presName="parSpace" presStyleCnt="0"/>
      <dgm:spPr/>
    </dgm:pt>
    <dgm:pt modelId="{83EEC250-7CCC-4163-83C3-E51B6FD7DC05}" type="pres">
      <dgm:prSet presAssocID="{6012F224-BFD8-4536-8A05-3A94464D97D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FD5C-8B2E-4D17-953D-D521BDC9D9FA}" type="pres">
      <dgm:prSet presAssocID="{B56854E3-A25D-4067-B5AF-D60B2ABACB21}" presName="parSpace" presStyleCnt="0"/>
      <dgm:spPr/>
    </dgm:pt>
    <dgm:pt modelId="{154EAE39-A845-4C9F-9F4B-6589C9681F33}" type="pres">
      <dgm:prSet presAssocID="{D3CB51C2-E2D5-4276-B960-D8B9FD44F4D0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26930-C593-461A-9310-C20E4B782088}" type="pres">
      <dgm:prSet presAssocID="{2A84DBB4-1A59-484E-BE9E-C74CA6C17402}" presName="parSpace" presStyleCnt="0"/>
      <dgm:spPr/>
    </dgm:pt>
    <dgm:pt modelId="{C2FEA361-9AF8-4910-84DC-830E6AD1AE7B}" type="pres">
      <dgm:prSet presAssocID="{08650682-5B10-4AE4-9106-E6C347FDBF2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43F97D-006D-0049-8592-5D1DCE6B1897}" type="presOf" srcId="{35772CA6-147E-4CFB-A157-9240CF872FFF}" destId="{EBBC9F74-BDC3-445E-9FB1-08D19E29D3D2}" srcOrd="0" destOrd="0" presId="urn:microsoft.com/office/officeart/2005/8/layout/hChevron3"/>
    <dgm:cxn modelId="{9A097F2B-8621-3A45-8967-707F524B8035}" type="presOf" srcId="{6012F224-BFD8-4536-8A05-3A94464D97DE}" destId="{83EEC250-7CCC-4163-83C3-E51B6FD7DC05}" srcOrd="0" destOrd="0" presId="urn:microsoft.com/office/officeart/2005/8/layout/hChevron3"/>
    <dgm:cxn modelId="{F3FADC16-BC43-4BC7-9DFD-E2BF3E3F26F7}" srcId="{BAE48A26-47BC-404F-8682-F40BF5C067D5}" destId="{1F3D8352-ABF7-4F92-B54A-7EA2BB868B1A}" srcOrd="3" destOrd="0" parTransId="{20D82E56-DD08-48FE-9E39-8171A2980426}" sibTransId="{245B65ED-5C50-4F38-96CA-A903B135E423}"/>
    <dgm:cxn modelId="{C0C11F1B-B564-4910-9AEC-BA9883899D54}" srcId="{BAE48A26-47BC-404F-8682-F40BF5C067D5}" destId="{FC1BE16E-CE45-40CE-8DA6-1632303D98DD}" srcOrd="0" destOrd="0" parTransId="{FE223F96-9C7A-42D9-BA76-0797EDF216C9}" sibTransId="{83563E1A-7A82-424B-81B6-E8DC90E35832}"/>
    <dgm:cxn modelId="{51554D34-48C8-4315-9E3C-404386DDC493}" srcId="{BAE48A26-47BC-404F-8682-F40BF5C067D5}" destId="{18242BCC-8322-4AF7-97D3-E573CFBF3CA6}" srcOrd="2" destOrd="0" parTransId="{1A426AB4-7C84-4D6D-9BF3-876737A08A1F}" sibTransId="{C8613733-474D-474B-8556-5710EE82BF01}"/>
    <dgm:cxn modelId="{02CDF1B2-33D0-C147-B668-918205401322}" type="presOf" srcId="{D3CB51C2-E2D5-4276-B960-D8B9FD44F4D0}" destId="{154EAE39-A845-4C9F-9F4B-6589C9681F33}" srcOrd="0" destOrd="0" presId="urn:microsoft.com/office/officeart/2005/8/layout/hChevron3"/>
    <dgm:cxn modelId="{72DE2048-B341-E545-BF28-0B32838DB8BD}" type="presOf" srcId="{1F3D8352-ABF7-4F92-B54A-7EA2BB868B1A}" destId="{F9FC397F-9C60-4808-B77E-CF813063E46B}" srcOrd="0" destOrd="0" presId="urn:microsoft.com/office/officeart/2005/8/layout/hChevron3"/>
    <dgm:cxn modelId="{0546B5C1-D1D4-D448-858B-14CE026C7F89}" type="presOf" srcId="{18242BCC-8322-4AF7-97D3-E573CFBF3CA6}" destId="{8F4F572C-D5F7-4923-89B9-F9F0AC5DF17D}" srcOrd="0" destOrd="0" presId="urn:microsoft.com/office/officeart/2005/8/layout/hChevron3"/>
    <dgm:cxn modelId="{D777E232-F343-3E4A-8310-5EBF042C5559}" type="presOf" srcId="{08650682-5B10-4AE4-9106-E6C347FDBF29}" destId="{C2FEA361-9AF8-4910-84DC-830E6AD1AE7B}" srcOrd="0" destOrd="0" presId="urn:microsoft.com/office/officeart/2005/8/layout/hChevron3"/>
    <dgm:cxn modelId="{769AE52C-60FA-417C-AE15-D7B4E5794C89}" srcId="{BAE48A26-47BC-404F-8682-F40BF5C067D5}" destId="{08650682-5B10-4AE4-9106-E6C347FDBF29}" srcOrd="6" destOrd="0" parTransId="{9C1FEF50-9C98-495D-A150-FA4B6FCE2B21}" sibTransId="{73454BA8-518C-4567-B76E-52885CB25EC3}"/>
    <dgm:cxn modelId="{6FFCC563-A2BE-4D78-AE07-604BAC424EBD}" srcId="{BAE48A26-47BC-404F-8682-F40BF5C067D5}" destId="{35772CA6-147E-4CFB-A157-9240CF872FFF}" srcOrd="1" destOrd="0" parTransId="{02B30165-F88A-4DF4-ADFF-3A364BB45923}" sibTransId="{A33BBE7C-EA15-4E67-A034-9E6F3376A890}"/>
    <dgm:cxn modelId="{BB4E1FFE-C838-4513-A97D-AA93C34D2F6E}" srcId="{BAE48A26-47BC-404F-8682-F40BF5C067D5}" destId="{6012F224-BFD8-4536-8A05-3A94464D97DE}" srcOrd="4" destOrd="0" parTransId="{207AF878-7B00-46A8-88F8-F461F934E124}" sibTransId="{B56854E3-A25D-4067-B5AF-D60B2ABACB21}"/>
    <dgm:cxn modelId="{C84CCBED-B357-2347-864E-758475468CE3}" type="presOf" srcId="{BAE48A26-47BC-404F-8682-F40BF5C067D5}" destId="{03F8741C-1650-4EB6-B917-B180D9909344}" srcOrd="0" destOrd="0" presId="urn:microsoft.com/office/officeart/2005/8/layout/hChevron3"/>
    <dgm:cxn modelId="{057C881D-2E44-445B-9264-4C9B6B36F448}" srcId="{BAE48A26-47BC-404F-8682-F40BF5C067D5}" destId="{D3CB51C2-E2D5-4276-B960-D8B9FD44F4D0}" srcOrd="5" destOrd="0" parTransId="{A9054992-2B0B-429A-BD07-46788737AAF0}" sibTransId="{2A84DBB4-1A59-484E-BE9E-C74CA6C17402}"/>
    <dgm:cxn modelId="{7A9D8C44-4E9A-2249-AE62-F447E81304F6}" type="presOf" srcId="{FC1BE16E-CE45-40CE-8DA6-1632303D98DD}" destId="{513AC2A8-3500-48C6-B7F8-CCFE52316341}" srcOrd="0" destOrd="0" presId="urn:microsoft.com/office/officeart/2005/8/layout/hChevron3"/>
    <dgm:cxn modelId="{2891EF6C-FA5A-3241-8409-2C466DFA1357}" type="presParOf" srcId="{03F8741C-1650-4EB6-B917-B180D9909344}" destId="{513AC2A8-3500-48C6-B7F8-CCFE52316341}" srcOrd="0" destOrd="0" presId="urn:microsoft.com/office/officeart/2005/8/layout/hChevron3"/>
    <dgm:cxn modelId="{84566B80-607D-4046-9C6D-CCF4E6CFE79A}" type="presParOf" srcId="{03F8741C-1650-4EB6-B917-B180D9909344}" destId="{89DB7A8C-6AF3-4A90-AF4A-CA86861BD51C}" srcOrd="1" destOrd="0" presId="urn:microsoft.com/office/officeart/2005/8/layout/hChevron3"/>
    <dgm:cxn modelId="{67A376E7-C7A0-C241-880F-15B45AB95C54}" type="presParOf" srcId="{03F8741C-1650-4EB6-B917-B180D9909344}" destId="{EBBC9F74-BDC3-445E-9FB1-08D19E29D3D2}" srcOrd="2" destOrd="0" presId="urn:microsoft.com/office/officeart/2005/8/layout/hChevron3"/>
    <dgm:cxn modelId="{D2CE837A-10CC-194C-94C7-53A5D942EABA}" type="presParOf" srcId="{03F8741C-1650-4EB6-B917-B180D9909344}" destId="{49CC3F60-9F72-4C3E-BDD6-21A676906811}" srcOrd="3" destOrd="0" presId="urn:microsoft.com/office/officeart/2005/8/layout/hChevron3"/>
    <dgm:cxn modelId="{40A0D78E-56A6-744F-B935-A2336190E275}" type="presParOf" srcId="{03F8741C-1650-4EB6-B917-B180D9909344}" destId="{8F4F572C-D5F7-4923-89B9-F9F0AC5DF17D}" srcOrd="4" destOrd="0" presId="urn:microsoft.com/office/officeart/2005/8/layout/hChevron3"/>
    <dgm:cxn modelId="{FB1A611D-7B96-5F42-8102-6A53AA15E83C}" type="presParOf" srcId="{03F8741C-1650-4EB6-B917-B180D9909344}" destId="{BC2CE65F-DF19-4A7F-8FAA-9DAC60DCFD74}" srcOrd="5" destOrd="0" presId="urn:microsoft.com/office/officeart/2005/8/layout/hChevron3"/>
    <dgm:cxn modelId="{9C7DE9CB-8593-8B45-935B-35F3DC6CCF11}" type="presParOf" srcId="{03F8741C-1650-4EB6-B917-B180D9909344}" destId="{F9FC397F-9C60-4808-B77E-CF813063E46B}" srcOrd="6" destOrd="0" presId="urn:microsoft.com/office/officeart/2005/8/layout/hChevron3"/>
    <dgm:cxn modelId="{98BF82A7-C844-2642-803B-2AEA7127AEFE}" type="presParOf" srcId="{03F8741C-1650-4EB6-B917-B180D9909344}" destId="{A9A5163D-CCAC-463B-BF75-ACB531978AA2}" srcOrd="7" destOrd="0" presId="urn:microsoft.com/office/officeart/2005/8/layout/hChevron3"/>
    <dgm:cxn modelId="{135BB720-2C64-BF4B-ABC7-75AAFB509E04}" type="presParOf" srcId="{03F8741C-1650-4EB6-B917-B180D9909344}" destId="{83EEC250-7CCC-4163-83C3-E51B6FD7DC05}" srcOrd="8" destOrd="0" presId="urn:microsoft.com/office/officeart/2005/8/layout/hChevron3"/>
    <dgm:cxn modelId="{A7D643AE-26F0-E740-8165-F3E9749911DF}" type="presParOf" srcId="{03F8741C-1650-4EB6-B917-B180D9909344}" destId="{F2B2FD5C-8B2E-4D17-953D-D521BDC9D9FA}" srcOrd="9" destOrd="0" presId="urn:microsoft.com/office/officeart/2005/8/layout/hChevron3"/>
    <dgm:cxn modelId="{03A8E941-BEAF-B145-877F-3AB0BAE9891F}" type="presParOf" srcId="{03F8741C-1650-4EB6-B917-B180D9909344}" destId="{154EAE39-A845-4C9F-9F4B-6589C9681F33}" srcOrd="10" destOrd="0" presId="urn:microsoft.com/office/officeart/2005/8/layout/hChevron3"/>
    <dgm:cxn modelId="{A4775462-0AFE-C24A-AB9F-CE315173BC44}" type="presParOf" srcId="{03F8741C-1650-4EB6-B917-B180D9909344}" destId="{F0D26930-C593-461A-9310-C20E4B782088}" srcOrd="11" destOrd="0" presId="urn:microsoft.com/office/officeart/2005/8/layout/hChevron3"/>
    <dgm:cxn modelId="{41D20168-EDF3-924B-8DF6-54D85E6F240D}" type="presParOf" srcId="{03F8741C-1650-4EB6-B917-B180D9909344}" destId="{C2FEA361-9AF8-4910-84DC-830E6AD1AE7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E48A26-47BC-404F-8682-F40BF5C067D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C1BE16E-CE45-40CE-8DA6-1632303D98DD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Business Description</a:t>
          </a:r>
        </a:p>
      </dgm:t>
    </dgm:pt>
    <dgm:pt modelId="{FE223F96-9C7A-42D9-BA76-0797EDF216C9}" type="parTrans" cxnId="{C0C11F1B-B564-4910-9AEC-BA9883899D54}">
      <dgm:prSet/>
      <dgm:spPr/>
      <dgm:t>
        <a:bodyPr/>
        <a:lstStyle/>
        <a:p>
          <a:endParaRPr lang="en-US"/>
        </a:p>
      </dgm:t>
    </dgm:pt>
    <dgm:pt modelId="{83563E1A-7A82-424B-81B6-E8DC90E35832}" type="sibTrans" cxnId="{C0C11F1B-B564-4910-9AEC-BA9883899D54}">
      <dgm:prSet/>
      <dgm:spPr/>
      <dgm:t>
        <a:bodyPr/>
        <a:lstStyle/>
        <a:p>
          <a:endParaRPr lang="en-US"/>
        </a:p>
      </dgm:t>
    </dgm:pt>
    <dgm:pt modelId="{35772CA6-147E-4CFB-A157-9240CF872FFF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Industry Overview</a:t>
          </a:r>
        </a:p>
      </dgm:t>
    </dgm:pt>
    <dgm:pt modelId="{02B30165-F88A-4DF4-ADFF-3A364BB45923}" type="parTrans" cxnId="{6FFCC563-A2BE-4D78-AE07-604BAC424EBD}">
      <dgm:prSet/>
      <dgm:spPr/>
      <dgm:t>
        <a:bodyPr/>
        <a:lstStyle/>
        <a:p>
          <a:endParaRPr lang="en-US"/>
        </a:p>
      </dgm:t>
    </dgm:pt>
    <dgm:pt modelId="{A33BBE7C-EA15-4E67-A034-9E6F3376A890}" type="sibTrans" cxnId="{6FFCC563-A2BE-4D78-AE07-604BAC424EBD}">
      <dgm:prSet/>
      <dgm:spPr/>
      <dgm:t>
        <a:bodyPr/>
        <a:lstStyle/>
        <a:p>
          <a:endParaRPr lang="en-US"/>
        </a:p>
      </dgm:t>
    </dgm:pt>
    <dgm:pt modelId="{18242BCC-8322-4AF7-97D3-E573CFBF3CA6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Competitive Positioning</a:t>
          </a:r>
        </a:p>
      </dgm:t>
    </dgm:pt>
    <dgm:pt modelId="{1A426AB4-7C84-4D6D-9BF3-876737A08A1F}" type="parTrans" cxnId="{51554D34-48C8-4315-9E3C-404386DDC493}">
      <dgm:prSet/>
      <dgm:spPr/>
      <dgm:t>
        <a:bodyPr/>
        <a:lstStyle/>
        <a:p>
          <a:endParaRPr lang="en-US"/>
        </a:p>
      </dgm:t>
    </dgm:pt>
    <dgm:pt modelId="{C8613733-474D-474B-8556-5710EE82BF01}" type="sibTrans" cxnId="{51554D34-48C8-4315-9E3C-404386DDC493}">
      <dgm:prSet/>
      <dgm:spPr/>
      <dgm:t>
        <a:bodyPr/>
        <a:lstStyle/>
        <a:p>
          <a:endParaRPr lang="en-US"/>
        </a:p>
      </dgm:t>
    </dgm:pt>
    <dgm:pt modelId="{1F3D8352-ABF7-4F92-B54A-7EA2BB868B1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Financial Analysis</a:t>
          </a:r>
        </a:p>
      </dgm:t>
    </dgm:pt>
    <dgm:pt modelId="{20D82E56-DD08-48FE-9E39-8171A2980426}" type="parTrans" cxnId="{F3FADC16-BC43-4BC7-9DFD-E2BF3E3F26F7}">
      <dgm:prSet/>
      <dgm:spPr/>
      <dgm:t>
        <a:bodyPr/>
        <a:lstStyle/>
        <a:p>
          <a:endParaRPr lang="en-US"/>
        </a:p>
      </dgm:t>
    </dgm:pt>
    <dgm:pt modelId="{245B65ED-5C50-4F38-96CA-A903B135E423}" type="sibTrans" cxnId="{F3FADC16-BC43-4BC7-9DFD-E2BF3E3F26F7}">
      <dgm:prSet/>
      <dgm:spPr/>
      <dgm:t>
        <a:bodyPr/>
        <a:lstStyle/>
        <a:p>
          <a:endParaRPr lang="en-US"/>
        </a:p>
      </dgm:t>
    </dgm:pt>
    <dgm:pt modelId="{6012F224-BFD8-4536-8A05-3A94464D97D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Corporate Governance</a:t>
          </a:r>
        </a:p>
      </dgm:t>
    </dgm:pt>
    <dgm:pt modelId="{207AF878-7B00-46A8-88F8-F461F934E124}" type="parTrans" cxnId="{BB4E1FFE-C838-4513-A97D-AA93C34D2F6E}">
      <dgm:prSet/>
      <dgm:spPr/>
      <dgm:t>
        <a:bodyPr/>
        <a:lstStyle/>
        <a:p>
          <a:endParaRPr lang="en-US"/>
        </a:p>
      </dgm:t>
    </dgm:pt>
    <dgm:pt modelId="{B56854E3-A25D-4067-B5AF-D60B2ABACB21}" type="sibTrans" cxnId="{BB4E1FFE-C838-4513-A97D-AA93C34D2F6E}">
      <dgm:prSet/>
      <dgm:spPr/>
      <dgm:t>
        <a:bodyPr/>
        <a:lstStyle/>
        <a:p>
          <a:endParaRPr lang="en-US"/>
        </a:p>
      </dgm:t>
    </dgm:pt>
    <dgm:pt modelId="{D3CB51C2-E2D5-4276-B960-D8B9FD44F4D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Valuation</a:t>
          </a:r>
        </a:p>
      </dgm:t>
    </dgm:pt>
    <dgm:pt modelId="{A9054992-2B0B-429A-BD07-46788737AAF0}" type="parTrans" cxnId="{057C881D-2E44-445B-9264-4C9B6B36F448}">
      <dgm:prSet/>
      <dgm:spPr/>
      <dgm:t>
        <a:bodyPr/>
        <a:lstStyle/>
        <a:p>
          <a:endParaRPr lang="en-US"/>
        </a:p>
      </dgm:t>
    </dgm:pt>
    <dgm:pt modelId="{2A84DBB4-1A59-484E-BE9E-C74CA6C17402}" type="sibTrans" cxnId="{057C881D-2E44-445B-9264-4C9B6B36F448}">
      <dgm:prSet/>
      <dgm:spPr/>
      <dgm:t>
        <a:bodyPr/>
        <a:lstStyle/>
        <a:p>
          <a:endParaRPr lang="en-US"/>
        </a:p>
      </dgm:t>
    </dgm:pt>
    <dgm:pt modelId="{08650682-5B10-4AE4-9106-E6C347FDBF29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Investment Risks</a:t>
          </a:r>
        </a:p>
      </dgm:t>
    </dgm:pt>
    <dgm:pt modelId="{9C1FEF50-9C98-495D-A150-FA4B6FCE2B21}" type="parTrans" cxnId="{769AE52C-60FA-417C-AE15-D7B4E5794C89}">
      <dgm:prSet/>
      <dgm:spPr/>
      <dgm:t>
        <a:bodyPr/>
        <a:lstStyle/>
        <a:p>
          <a:endParaRPr lang="en-US"/>
        </a:p>
      </dgm:t>
    </dgm:pt>
    <dgm:pt modelId="{73454BA8-518C-4567-B76E-52885CB25EC3}" type="sibTrans" cxnId="{769AE52C-60FA-417C-AE15-D7B4E5794C89}">
      <dgm:prSet/>
      <dgm:spPr/>
      <dgm:t>
        <a:bodyPr/>
        <a:lstStyle/>
        <a:p>
          <a:endParaRPr lang="en-US"/>
        </a:p>
      </dgm:t>
    </dgm:pt>
    <dgm:pt modelId="{03F8741C-1650-4EB6-B917-B180D9909344}" type="pres">
      <dgm:prSet presAssocID="{BAE48A26-47BC-404F-8682-F40BF5C067D5}" presName="Name0" presStyleCnt="0">
        <dgm:presLayoutVars>
          <dgm:dir/>
          <dgm:resizeHandles val="exact"/>
        </dgm:presLayoutVars>
      </dgm:prSet>
      <dgm:spPr/>
    </dgm:pt>
    <dgm:pt modelId="{513AC2A8-3500-48C6-B7F8-CCFE52316341}" type="pres">
      <dgm:prSet presAssocID="{FC1BE16E-CE45-40CE-8DA6-1632303D98DD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B7A8C-6AF3-4A90-AF4A-CA86861BD51C}" type="pres">
      <dgm:prSet presAssocID="{83563E1A-7A82-424B-81B6-E8DC90E35832}" presName="parSpace" presStyleCnt="0"/>
      <dgm:spPr/>
    </dgm:pt>
    <dgm:pt modelId="{EBBC9F74-BDC3-445E-9FB1-08D19E29D3D2}" type="pres">
      <dgm:prSet presAssocID="{35772CA6-147E-4CFB-A157-9240CF872FF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C3F60-9F72-4C3E-BDD6-21A676906811}" type="pres">
      <dgm:prSet presAssocID="{A33BBE7C-EA15-4E67-A034-9E6F3376A890}" presName="parSpace" presStyleCnt="0"/>
      <dgm:spPr/>
    </dgm:pt>
    <dgm:pt modelId="{8F4F572C-D5F7-4923-89B9-F9F0AC5DF17D}" type="pres">
      <dgm:prSet presAssocID="{18242BCC-8322-4AF7-97D3-E573CFBF3CA6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CE65F-DF19-4A7F-8FAA-9DAC60DCFD74}" type="pres">
      <dgm:prSet presAssocID="{C8613733-474D-474B-8556-5710EE82BF01}" presName="parSpace" presStyleCnt="0"/>
      <dgm:spPr/>
    </dgm:pt>
    <dgm:pt modelId="{F9FC397F-9C60-4808-B77E-CF813063E46B}" type="pres">
      <dgm:prSet presAssocID="{1F3D8352-ABF7-4F92-B54A-7EA2BB868B1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163D-CCAC-463B-BF75-ACB531978AA2}" type="pres">
      <dgm:prSet presAssocID="{245B65ED-5C50-4F38-96CA-A903B135E423}" presName="parSpace" presStyleCnt="0"/>
      <dgm:spPr/>
    </dgm:pt>
    <dgm:pt modelId="{83EEC250-7CCC-4163-83C3-E51B6FD7DC05}" type="pres">
      <dgm:prSet presAssocID="{6012F224-BFD8-4536-8A05-3A94464D97D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FD5C-8B2E-4D17-953D-D521BDC9D9FA}" type="pres">
      <dgm:prSet presAssocID="{B56854E3-A25D-4067-B5AF-D60B2ABACB21}" presName="parSpace" presStyleCnt="0"/>
      <dgm:spPr/>
    </dgm:pt>
    <dgm:pt modelId="{154EAE39-A845-4C9F-9F4B-6589C9681F33}" type="pres">
      <dgm:prSet presAssocID="{D3CB51C2-E2D5-4276-B960-D8B9FD44F4D0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26930-C593-461A-9310-C20E4B782088}" type="pres">
      <dgm:prSet presAssocID="{2A84DBB4-1A59-484E-BE9E-C74CA6C17402}" presName="parSpace" presStyleCnt="0"/>
      <dgm:spPr/>
    </dgm:pt>
    <dgm:pt modelId="{C2FEA361-9AF8-4910-84DC-830E6AD1AE7B}" type="pres">
      <dgm:prSet presAssocID="{08650682-5B10-4AE4-9106-E6C347FDBF2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C85951-200B-F741-A90B-8D87DD4DA161}" type="presOf" srcId="{18242BCC-8322-4AF7-97D3-E573CFBF3CA6}" destId="{8F4F572C-D5F7-4923-89B9-F9F0AC5DF17D}" srcOrd="0" destOrd="0" presId="urn:microsoft.com/office/officeart/2005/8/layout/hChevron3"/>
    <dgm:cxn modelId="{800944BE-005B-CC40-83E7-20DD031DD7C6}" type="presOf" srcId="{FC1BE16E-CE45-40CE-8DA6-1632303D98DD}" destId="{513AC2A8-3500-48C6-B7F8-CCFE52316341}" srcOrd="0" destOrd="0" presId="urn:microsoft.com/office/officeart/2005/8/layout/hChevron3"/>
    <dgm:cxn modelId="{806A60F7-0BE5-C547-872E-2365DA08DB4E}" type="presOf" srcId="{08650682-5B10-4AE4-9106-E6C347FDBF29}" destId="{C2FEA361-9AF8-4910-84DC-830E6AD1AE7B}" srcOrd="0" destOrd="0" presId="urn:microsoft.com/office/officeart/2005/8/layout/hChevron3"/>
    <dgm:cxn modelId="{F3FADC16-BC43-4BC7-9DFD-E2BF3E3F26F7}" srcId="{BAE48A26-47BC-404F-8682-F40BF5C067D5}" destId="{1F3D8352-ABF7-4F92-B54A-7EA2BB868B1A}" srcOrd="3" destOrd="0" parTransId="{20D82E56-DD08-48FE-9E39-8171A2980426}" sibTransId="{245B65ED-5C50-4F38-96CA-A903B135E423}"/>
    <dgm:cxn modelId="{C0C11F1B-B564-4910-9AEC-BA9883899D54}" srcId="{BAE48A26-47BC-404F-8682-F40BF5C067D5}" destId="{FC1BE16E-CE45-40CE-8DA6-1632303D98DD}" srcOrd="0" destOrd="0" parTransId="{FE223F96-9C7A-42D9-BA76-0797EDF216C9}" sibTransId="{83563E1A-7A82-424B-81B6-E8DC90E35832}"/>
    <dgm:cxn modelId="{72BBA681-1D7C-3B41-B7CA-ACED5769B88A}" type="presOf" srcId="{D3CB51C2-E2D5-4276-B960-D8B9FD44F4D0}" destId="{154EAE39-A845-4C9F-9F4B-6589C9681F33}" srcOrd="0" destOrd="0" presId="urn:microsoft.com/office/officeart/2005/8/layout/hChevron3"/>
    <dgm:cxn modelId="{51554D34-48C8-4315-9E3C-404386DDC493}" srcId="{BAE48A26-47BC-404F-8682-F40BF5C067D5}" destId="{18242BCC-8322-4AF7-97D3-E573CFBF3CA6}" srcOrd="2" destOrd="0" parTransId="{1A426AB4-7C84-4D6D-9BF3-876737A08A1F}" sibTransId="{C8613733-474D-474B-8556-5710EE82BF01}"/>
    <dgm:cxn modelId="{2EACC43A-D523-844C-9CCD-B679B4BC2349}" type="presOf" srcId="{BAE48A26-47BC-404F-8682-F40BF5C067D5}" destId="{03F8741C-1650-4EB6-B917-B180D9909344}" srcOrd="0" destOrd="0" presId="urn:microsoft.com/office/officeart/2005/8/layout/hChevron3"/>
    <dgm:cxn modelId="{3E4C7671-9D0F-B74A-AE55-902F0F6B6AFA}" type="presOf" srcId="{6012F224-BFD8-4536-8A05-3A94464D97DE}" destId="{83EEC250-7CCC-4163-83C3-E51B6FD7DC05}" srcOrd="0" destOrd="0" presId="urn:microsoft.com/office/officeart/2005/8/layout/hChevron3"/>
    <dgm:cxn modelId="{769AE52C-60FA-417C-AE15-D7B4E5794C89}" srcId="{BAE48A26-47BC-404F-8682-F40BF5C067D5}" destId="{08650682-5B10-4AE4-9106-E6C347FDBF29}" srcOrd="6" destOrd="0" parTransId="{9C1FEF50-9C98-495D-A150-FA4B6FCE2B21}" sibTransId="{73454BA8-518C-4567-B76E-52885CB25EC3}"/>
    <dgm:cxn modelId="{6FFCC563-A2BE-4D78-AE07-604BAC424EBD}" srcId="{BAE48A26-47BC-404F-8682-F40BF5C067D5}" destId="{35772CA6-147E-4CFB-A157-9240CF872FFF}" srcOrd="1" destOrd="0" parTransId="{02B30165-F88A-4DF4-ADFF-3A364BB45923}" sibTransId="{A33BBE7C-EA15-4E67-A034-9E6F3376A890}"/>
    <dgm:cxn modelId="{C6DD8511-6CA3-504D-9B71-BBC0BDDFB932}" type="presOf" srcId="{1F3D8352-ABF7-4F92-B54A-7EA2BB868B1A}" destId="{F9FC397F-9C60-4808-B77E-CF813063E46B}" srcOrd="0" destOrd="0" presId="urn:microsoft.com/office/officeart/2005/8/layout/hChevron3"/>
    <dgm:cxn modelId="{BB4E1FFE-C838-4513-A97D-AA93C34D2F6E}" srcId="{BAE48A26-47BC-404F-8682-F40BF5C067D5}" destId="{6012F224-BFD8-4536-8A05-3A94464D97DE}" srcOrd="4" destOrd="0" parTransId="{207AF878-7B00-46A8-88F8-F461F934E124}" sibTransId="{B56854E3-A25D-4067-B5AF-D60B2ABACB21}"/>
    <dgm:cxn modelId="{6F4B9293-315D-634D-B78A-CE0D76F81622}" type="presOf" srcId="{35772CA6-147E-4CFB-A157-9240CF872FFF}" destId="{EBBC9F74-BDC3-445E-9FB1-08D19E29D3D2}" srcOrd="0" destOrd="0" presId="urn:microsoft.com/office/officeart/2005/8/layout/hChevron3"/>
    <dgm:cxn modelId="{057C881D-2E44-445B-9264-4C9B6B36F448}" srcId="{BAE48A26-47BC-404F-8682-F40BF5C067D5}" destId="{D3CB51C2-E2D5-4276-B960-D8B9FD44F4D0}" srcOrd="5" destOrd="0" parTransId="{A9054992-2B0B-429A-BD07-46788737AAF0}" sibTransId="{2A84DBB4-1A59-484E-BE9E-C74CA6C17402}"/>
    <dgm:cxn modelId="{8C4F6AEF-EB7F-C34E-B00F-071D4A7A7EDE}" type="presParOf" srcId="{03F8741C-1650-4EB6-B917-B180D9909344}" destId="{513AC2A8-3500-48C6-B7F8-CCFE52316341}" srcOrd="0" destOrd="0" presId="urn:microsoft.com/office/officeart/2005/8/layout/hChevron3"/>
    <dgm:cxn modelId="{ACC9B070-D570-7847-A54B-18C01A090561}" type="presParOf" srcId="{03F8741C-1650-4EB6-B917-B180D9909344}" destId="{89DB7A8C-6AF3-4A90-AF4A-CA86861BD51C}" srcOrd="1" destOrd="0" presId="urn:microsoft.com/office/officeart/2005/8/layout/hChevron3"/>
    <dgm:cxn modelId="{5F7F41A2-87A8-1D42-B149-9B23E6269BA5}" type="presParOf" srcId="{03F8741C-1650-4EB6-B917-B180D9909344}" destId="{EBBC9F74-BDC3-445E-9FB1-08D19E29D3D2}" srcOrd="2" destOrd="0" presId="urn:microsoft.com/office/officeart/2005/8/layout/hChevron3"/>
    <dgm:cxn modelId="{7D4949EC-05E5-3F47-9B35-78963FFBB23D}" type="presParOf" srcId="{03F8741C-1650-4EB6-B917-B180D9909344}" destId="{49CC3F60-9F72-4C3E-BDD6-21A676906811}" srcOrd="3" destOrd="0" presId="urn:microsoft.com/office/officeart/2005/8/layout/hChevron3"/>
    <dgm:cxn modelId="{A83E6D49-46A3-D340-89CE-C775654459C9}" type="presParOf" srcId="{03F8741C-1650-4EB6-B917-B180D9909344}" destId="{8F4F572C-D5F7-4923-89B9-F9F0AC5DF17D}" srcOrd="4" destOrd="0" presId="urn:microsoft.com/office/officeart/2005/8/layout/hChevron3"/>
    <dgm:cxn modelId="{25A09591-B9BB-E742-AEFB-7AF80F307ADA}" type="presParOf" srcId="{03F8741C-1650-4EB6-B917-B180D9909344}" destId="{BC2CE65F-DF19-4A7F-8FAA-9DAC60DCFD74}" srcOrd="5" destOrd="0" presId="urn:microsoft.com/office/officeart/2005/8/layout/hChevron3"/>
    <dgm:cxn modelId="{37D4FD58-DEBB-5046-A73E-ADE4949294B1}" type="presParOf" srcId="{03F8741C-1650-4EB6-B917-B180D9909344}" destId="{F9FC397F-9C60-4808-B77E-CF813063E46B}" srcOrd="6" destOrd="0" presId="urn:microsoft.com/office/officeart/2005/8/layout/hChevron3"/>
    <dgm:cxn modelId="{FB32EA34-BA2D-DC4F-9C7F-92250B7358EC}" type="presParOf" srcId="{03F8741C-1650-4EB6-B917-B180D9909344}" destId="{A9A5163D-CCAC-463B-BF75-ACB531978AA2}" srcOrd="7" destOrd="0" presId="urn:microsoft.com/office/officeart/2005/8/layout/hChevron3"/>
    <dgm:cxn modelId="{0A2CA45C-D893-9943-BEE2-4DBC1B3CCDF2}" type="presParOf" srcId="{03F8741C-1650-4EB6-B917-B180D9909344}" destId="{83EEC250-7CCC-4163-83C3-E51B6FD7DC05}" srcOrd="8" destOrd="0" presId="urn:microsoft.com/office/officeart/2005/8/layout/hChevron3"/>
    <dgm:cxn modelId="{4819CFF3-B3A8-5445-961F-313D4B646BA6}" type="presParOf" srcId="{03F8741C-1650-4EB6-B917-B180D9909344}" destId="{F2B2FD5C-8B2E-4D17-953D-D521BDC9D9FA}" srcOrd="9" destOrd="0" presId="urn:microsoft.com/office/officeart/2005/8/layout/hChevron3"/>
    <dgm:cxn modelId="{2E41864F-C628-E84E-8AD2-CFAB114E9A7E}" type="presParOf" srcId="{03F8741C-1650-4EB6-B917-B180D9909344}" destId="{154EAE39-A845-4C9F-9F4B-6589C9681F33}" srcOrd="10" destOrd="0" presId="urn:microsoft.com/office/officeart/2005/8/layout/hChevron3"/>
    <dgm:cxn modelId="{A8B6B6E1-CF71-E44A-89AD-236BC32C6CE8}" type="presParOf" srcId="{03F8741C-1650-4EB6-B917-B180D9909344}" destId="{F0D26930-C593-461A-9310-C20E4B782088}" srcOrd="11" destOrd="0" presId="urn:microsoft.com/office/officeart/2005/8/layout/hChevron3"/>
    <dgm:cxn modelId="{C5E425CA-CAE4-7A4E-B90C-87F582BF5633}" type="presParOf" srcId="{03F8741C-1650-4EB6-B917-B180D9909344}" destId="{C2FEA361-9AF8-4910-84DC-830E6AD1AE7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E48A26-47BC-404F-8682-F40BF5C067D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C1BE16E-CE45-40CE-8DA6-1632303D98DD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Business Description</a:t>
          </a:r>
        </a:p>
      </dgm:t>
    </dgm:pt>
    <dgm:pt modelId="{FE223F96-9C7A-42D9-BA76-0797EDF216C9}" type="parTrans" cxnId="{C0C11F1B-B564-4910-9AEC-BA9883899D54}">
      <dgm:prSet/>
      <dgm:spPr/>
      <dgm:t>
        <a:bodyPr/>
        <a:lstStyle/>
        <a:p>
          <a:endParaRPr lang="en-US"/>
        </a:p>
      </dgm:t>
    </dgm:pt>
    <dgm:pt modelId="{83563E1A-7A82-424B-81B6-E8DC90E35832}" type="sibTrans" cxnId="{C0C11F1B-B564-4910-9AEC-BA9883899D54}">
      <dgm:prSet/>
      <dgm:spPr/>
      <dgm:t>
        <a:bodyPr/>
        <a:lstStyle/>
        <a:p>
          <a:endParaRPr lang="en-US"/>
        </a:p>
      </dgm:t>
    </dgm:pt>
    <dgm:pt modelId="{35772CA6-147E-4CFB-A157-9240CF872FFF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Industry Overview</a:t>
          </a:r>
        </a:p>
      </dgm:t>
    </dgm:pt>
    <dgm:pt modelId="{02B30165-F88A-4DF4-ADFF-3A364BB45923}" type="parTrans" cxnId="{6FFCC563-A2BE-4D78-AE07-604BAC424EBD}">
      <dgm:prSet/>
      <dgm:spPr/>
      <dgm:t>
        <a:bodyPr/>
        <a:lstStyle/>
        <a:p>
          <a:endParaRPr lang="en-US"/>
        </a:p>
      </dgm:t>
    </dgm:pt>
    <dgm:pt modelId="{A33BBE7C-EA15-4E67-A034-9E6F3376A890}" type="sibTrans" cxnId="{6FFCC563-A2BE-4D78-AE07-604BAC424EBD}">
      <dgm:prSet/>
      <dgm:spPr/>
      <dgm:t>
        <a:bodyPr/>
        <a:lstStyle/>
        <a:p>
          <a:endParaRPr lang="en-US"/>
        </a:p>
      </dgm:t>
    </dgm:pt>
    <dgm:pt modelId="{18242BCC-8322-4AF7-97D3-E573CFBF3CA6}">
      <dgm:prSet phldrT="[Text]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Competitive Positioning</a:t>
          </a:r>
        </a:p>
      </dgm:t>
    </dgm:pt>
    <dgm:pt modelId="{1A426AB4-7C84-4D6D-9BF3-876737A08A1F}" type="parTrans" cxnId="{51554D34-48C8-4315-9E3C-404386DDC493}">
      <dgm:prSet/>
      <dgm:spPr/>
      <dgm:t>
        <a:bodyPr/>
        <a:lstStyle/>
        <a:p>
          <a:endParaRPr lang="en-US"/>
        </a:p>
      </dgm:t>
    </dgm:pt>
    <dgm:pt modelId="{C8613733-474D-474B-8556-5710EE82BF01}" type="sibTrans" cxnId="{51554D34-48C8-4315-9E3C-404386DDC493}">
      <dgm:prSet/>
      <dgm:spPr/>
      <dgm:t>
        <a:bodyPr/>
        <a:lstStyle/>
        <a:p>
          <a:endParaRPr lang="en-US"/>
        </a:p>
      </dgm:t>
    </dgm:pt>
    <dgm:pt modelId="{1F3D8352-ABF7-4F92-B54A-7EA2BB868B1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Financial Analysis</a:t>
          </a:r>
        </a:p>
      </dgm:t>
    </dgm:pt>
    <dgm:pt modelId="{20D82E56-DD08-48FE-9E39-8171A2980426}" type="parTrans" cxnId="{F3FADC16-BC43-4BC7-9DFD-E2BF3E3F26F7}">
      <dgm:prSet/>
      <dgm:spPr/>
      <dgm:t>
        <a:bodyPr/>
        <a:lstStyle/>
        <a:p>
          <a:endParaRPr lang="en-US"/>
        </a:p>
      </dgm:t>
    </dgm:pt>
    <dgm:pt modelId="{245B65ED-5C50-4F38-96CA-A903B135E423}" type="sibTrans" cxnId="{F3FADC16-BC43-4BC7-9DFD-E2BF3E3F26F7}">
      <dgm:prSet/>
      <dgm:spPr/>
      <dgm:t>
        <a:bodyPr/>
        <a:lstStyle/>
        <a:p>
          <a:endParaRPr lang="en-US"/>
        </a:p>
      </dgm:t>
    </dgm:pt>
    <dgm:pt modelId="{6012F224-BFD8-4536-8A05-3A94464D97D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Corporate Governance</a:t>
          </a:r>
        </a:p>
      </dgm:t>
    </dgm:pt>
    <dgm:pt modelId="{207AF878-7B00-46A8-88F8-F461F934E124}" type="parTrans" cxnId="{BB4E1FFE-C838-4513-A97D-AA93C34D2F6E}">
      <dgm:prSet/>
      <dgm:spPr/>
      <dgm:t>
        <a:bodyPr/>
        <a:lstStyle/>
        <a:p>
          <a:endParaRPr lang="en-US"/>
        </a:p>
      </dgm:t>
    </dgm:pt>
    <dgm:pt modelId="{B56854E3-A25D-4067-B5AF-D60B2ABACB21}" type="sibTrans" cxnId="{BB4E1FFE-C838-4513-A97D-AA93C34D2F6E}">
      <dgm:prSet/>
      <dgm:spPr/>
      <dgm:t>
        <a:bodyPr/>
        <a:lstStyle/>
        <a:p>
          <a:endParaRPr lang="en-US"/>
        </a:p>
      </dgm:t>
    </dgm:pt>
    <dgm:pt modelId="{D3CB51C2-E2D5-4276-B960-D8B9FD44F4D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1" dirty="0"/>
            <a:t>Valuation</a:t>
          </a:r>
        </a:p>
      </dgm:t>
    </dgm:pt>
    <dgm:pt modelId="{A9054992-2B0B-429A-BD07-46788737AAF0}" type="parTrans" cxnId="{057C881D-2E44-445B-9264-4C9B6B36F448}">
      <dgm:prSet/>
      <dgm:spPr/>
      <dgm:t>
        <a:bodyPr/>
        <a:lstStyle/>
        <a:p>
          <a:endParaRPr lang="en-US"/>
        </a:p>
      </dgm:t>
    </dgm:pt>
    <dgm:pt modelId="{2A84DBB4-1A59-484E-BE9E-C74CA6C17402}" type="sibTrans" cxnId="{057C881D-2E44-445B-9264-4C9B6B36F448}">
      <dgm:prSet/>
      <dgm:spPr/>
      <dgm:t>
        <a:bodyPr/>
        <a:lstStyle/>
        <a:p>
          <a:endParaRPr lang="en-US"/>
        </a:p>
      </dgm:t>
    </dgm:pt>
    <dgm:pt modelId="{08650682-5B10-4AE4-9106-E6C347FDBF29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/>
            <a:t>Investment Risks</a:t>
          </a:r>
        </a:p>
      </dgm:t>
    </dgm:pt>
    <dgm:pt modelId="{9C1FEF50-9C98-495D-A150-FA4B6FCE2B21}" type="parTrans" cxnId="{769AE52C-60FA-417C-AE15-D7B4E5794C89}">
      <dgm:prSet/>
      <dgm:spPr/>
      <dgm:t>
        <a:bodyPr/>
        <a:lstStyle/>
        <a:p>
          <a:endParaRPr lang="en-US"/>
        </a:p>
      </dgm:t>
    </dgm:pt>
    <dgm:pt modelId="{73454BA8-518C-4567-B76E-52885CB25EC3}" type="sibTrans" cxnId="{769AE52C-60FA-417C-AE15-D7B4E5794C89}">
      <dgm:prSet/>
      <dgm:spPr/>
      <dgm:t>
        <a:bodyPr/>
        <a:lstStyle/>
        <a:p>
          <a:endParaRPr lang="en-US"/>
        </a:p>
      </dgm:t>
    </dgm:pt>
    <dgm:pt modelId="{03F8741C-1650-4EB6-B917-B180D9909344}" type="pres">
      <dgm:prSet presAssocID="{BAE48A26-47BC-404F-8682-F40BF5C067D5}" presName="Name0" presStyleCnt="0">
        <dgm:presLayoutVars>
          <dgm:dir/>
          <dgm:resizeHandles val="exact"/>
        </dgm:presLayoutVars>
      </dgm:prSet>
      <dgm:spPr/>
    </dgm:pt>
    <dgm:pt modelId="{513AC2A8-3500-48C6-B7F8-CCFE52316341}" type="pres">
      <dgm:prSet presAssocID="{FC1BE16E-CE45-40CE-8DA6-1632303D98DD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B7A8C-6AF3-4A90-AF4A-CA86861BD51C}" type="pres">
      <dgm:prSet presAssocID="{83563E1A-7A82-424B-81B6-E8DC90E35832}" presName="parSpace" presStyleCnt="0"/>
      <dgm:spPr/>
    </dgm:pt>
    <dgm:pt modelId="{EBBC9F74-BDC3-445E-9FB1-08D19E29D3D2}" type="pres">
      <dgm:prSet presAssocID="{35772CA6-147E-4CFB-A157-9240CF872FF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C3F60-9F72-4C3E-BDD6-21A676906811}" type="pres">
      <dgm:prSet presAssocID="{A33BBE7C-EA15-4E67-A034-9E6F3376A890}" presName="parSpace" presStyleCnt="0"/>
      <dgm:spPr/>
    </dgm:pt>
    <dgm:pt modelId="{8F4F572C-D5F7-4923-89B9-F9F0AC5DF17D}" type="pres">
      <dgm:prSet presAssocID="{18242BCC-8322-4AF7-97D3-E573CFBF3CA6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CE65F-DF19-4A7F-8FAA-9DAC60DCFD74}" type="pres">
      <dgm:prSet presAssocID="{C8613733-474D-474B-8556-5710EE82BF01}" presName="parSpace" presStyleCnt="0"/>
      <dgm:spPr/>
    </dgm:pt>
    <dgm:pt modelId="{F9FC397F-9C60-4808-B77E-CF813063E46B}" type="pres">
      <dgm:prSet presAssocID="{1F3D8352-ABF7-4F92-B54A-7EA2BB868B1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163D-CCAC-463B-BF75-ACB531978AA2}" type="pres">
      <dgm:prSet presAssocID="{245B65ED-5C50-4F38-96CA-A903B135E423}" presName="parSpace" presStyleCnt="0"/>
      <dgm:spPr/>
    </dgm:pt>
    <dgm:pt modelId="{83EEC250-7CCC-4163-83C3-E51B6FD7DC05}" type="pres">
      <dgm:prSet presAssocID="{6012F224-BFD8-4536-8A05-3A94464D97D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2FD5C-8B2E-4D17-953D-D521BDC9D9FA}" type="pres">
      <dgm:prSet presAssocID="{B56854E3-A25D-4067-B5AF-D60B2ABACB21}" presName="parSpace" presStyleCnt="0"/>
      <dgm:spPr/>
    </dgm:pt>
    <dgm:pt modelId="{154EAE39-A845-4C9F-9F4B-6589C9681F33}" type="pres">
      <dgm:prSet presAssocID="{D3CB51C2-E2D5-4276-B960-D8B9FD44F4D0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26930-C593-461A-9310-C20E4B782088}" type="pres">
      <dgm:prSet presAssocID="{2A84DBB4-1A59-484E-BE9E-C74CA6C17402}" presName="parSpace" presStyleCnt="0"/>
      <dgm:spPr/>
    </dgm:pt>
    <dgm:pt modelId="{C2FEA361-9AF8-4910-84DC-830E6AD1AE7B}" type="pres">
      <dgm:prSet presAssocID="{08650682-5B10-4AE4-9106-E6C347FDBF2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8D73CF-3A36-5B4D-8006-8A1A6BF04BE5}" type="presOf" srcId="{6012F224-BFD8-4536-8A05-3A94464D97DE}" destId="{83EEC250-7CCC-4163-83C3-E51B6FD7DC05}" srcOrd="0" destOrd="0" presId="urn:microsoft.com/office/officeart/2005/8/layout/hChevron3"/>
    <dgm:cxn modelId="{F1768307-054D-594B-A9B8-1578B866BE94}" type="presOf" srcId="{18242BCC-8322-4AF7-97D3-E573CFBF3CA6}" destId="{8F4F572C-D5F7-4923-89B9-F9F0AC5DF17D}" srcOrd="0" destOrd="0" presId="urn:microsoft.com/office/officeart/2005/8/layout/hChevron3"/>
    <dgm:cxn modelId="{F3FADC16-BC43-4BC7-9DFD-E2BF3E3F26F7}" srcId="{BAE48A26-47BC-404F-8682-F40BF5C067D5}" destId="{1F3D8352-ABF7-4F92-B54A-7EA2BB868B1A}" srcOrd="3" destOrd="0" parTransId="{20D82E56-DD08-48FE-9E39-8171A2980426}" sibTransId="{245B65ED-5C50-4F38-96CA-A903B135E423}"/>
    <dgm:cxn modelId="{C0C11F1B-B564-4910-9AEC-BA9883899D54}" srcId="{BAE48A26-47BC-404F-8682-F40BF5C067D5}" destId="{FC1BE16E-CE45-40CE-8DA6-1632303D98DD}" srcOrd="0" destOrd="0" parTransId="{FE223F96-9C7A-42D9-BA76-0797EDF216C9}" sibTransId="{83563E1A-7A82-424B-81B6-E8DC90E35832}"/>
    <dgm:cxn modelId="{51554D34-48C8-4315-9E3C-404386DDC493}" srcId="{BAE48A26-47BC-404F-8682-F40BF5C067D5}" destId="{18242BCC-8322-4AF7-97D3-E573CFBF3CA6}" srcOrd="2" destOrd="0" parTransId="{1A426AB4-7C84-4D6D-9BF3-876737A08A1F}" sibTransId="{C8613733-474D-474B-8556-5710EE82BF01}"/>
    <dgm:cxn modelId="{DB9C8500-C686-9A41-8D95-10F42A5B3126}" type="presOf" srcId="{D3CB51C2-E2D5-4276-B960-D8B9FD44F4D0}" destId="{154EAE39-A845-4C9F-9F4B-6589C9681F33}" srcOrd="0" destOrd="0" presId="urn:microsoft.com/office/officeart/2005/8/layout/hChevron3"/>
    <dgm:cxn modelId="{8F7FA936-B65D-5E48-BD48-032E491F5ACB}" type="presOf" srcId="{08650682-5B10-4AE4-9106-E6C347FDBF29}" destId="{C2FEA361-9AF8-4910-84DC-830E6AD1AE7B}" srcOrd="0" destOrd="0" presId="urn:microsoft.com/office/officeart/2005/8/layout/hChevron3"/>
    <dgm:cxn modelId="{769AE52C-60FA-417C-AE15-D7B4E5794C89}" srcId="{BAE48A26-47BC-404F-8682-F40BF5C067D5}" destId="{08650682-5B10-4AE4-9106-E6C347FDBF29}" srcOrd="6" destOrd="0" parTransId="{9C1FEF50-9C98-495D-A150-FA4B6FCE2B21}" sibTransId="{73454BA8-518C-4567-B76E-52885CB25EC3}"/>
    <dgm:cxn modelId="{B470F4B6-1A8F-A640-8C5B-347ED42D3FB9}" type="presOf" srcId="{1F3D8352-ABF7-4F92-B54A-7EA2BB868B1A}" destId="{F9FC397F-9C60-4808-B77E-CF813063E46B}" srcOrd="0" destOrd="0" presId="urn:microsoft.com/office/officeart/2005/8/layout/hChevron3"/>
    <dgm:cxn modelId="{9B04F198-1CC7-6D44-97AE-8F3AF527F4AF}" type="presOf" srcId="{35772CA6-147E-4CFB-A157-9240CF872FFF}" destId="{EBBC9F74-BDC3-445E-9FB1-08D19E29D3D2}" srcOrd="0" destOrd="0" presId="urn:microsoft.com/office/officeart/2005/8/layout/hChevron3"/>
    <dgm:cxn modelId="{102EE230-E2B2-4645-846B-FA247ACAAC85}" type="presOf" srcId="{BAE48A26-47BC-404F-8682-F40BF5C067D5}" destId="{03F8741C-1650-4EB6-B917-B180D9909344}" srcOrd="0" destOrd="0" presId="urn:microsoft.com/office/officeart/2005/8/layout/hChevron3"/>
    <dgm:cxn modelId="{6FFCC563-A2BE-4D78-AE07-604BAC424EBD}" srcId="{BAE48A26-47BC-404F-8682-F40BF5C067D5}" destId="{35772CA6-147E-4CFB-A157-9240CF872FFF}" srcOrd="1" destOrd="0" parTransId="{02B30165-F88A-4DF4-ADFF-3A364BB45923}" sibTransId="{A33BBE7C-EA15-4E67-A034-9E6F3376A890}"/>
    <dgm:cxn modelId="{BB4E1FFE-C838-4513-A97D-AA93C34D2F6E}" srcId="{BAE48A26-47BC-404F-8682-F40BF5C067D5}" destId="{6012F224-BFD8-4536-8A05-3A94464D97DE}" srcOrd="4" destOrd="0" parTransId="{207AF878-7B00-46A8-88F8-F461F934E124}" sibTransId="{B56854E3-A25D-4067-B5AF-D60B2ABACB21}"/>
    <dgm:cxn modelId="{057C881D-2E44-445B-9264-4C9B6B36F448}" srcId="{BAE48A26-47BC-404F-8682-F40BF5C067D5}" destId="{D3CB51C2-E2D5-4276-B960-D8B9FD44F4D0}" srcOrd="5" destOrd="0" parTransId="{A9054992-2B0B-429A-BD07-46788737AAF0}" sibTransId="{2A84DBB4-1A59-484E-BE9E-C74CA6C17402}"/>
    <dgm:cxn modelId="{F434AC42-40FB-2946-8DC9-8F4AB2CF0A59}" type="presOf" srcId="{FC1BE16E-CE45-40CE-8DA6-1632303D98DD}" destId="{513AC2A8-3500-48C6-B7F8-CCFE52316341}" srcOrd="0" destOrd="0" presId="urn:microsoft.com/office/officeart/2005/8/layout/hChevron3"/>
    <dgm:cxn modelId="{B9978B29-C492-3B47-B0C1-CBAFD48B111B}" type="presParOf" srcId="{03F8741C-1650-4EB6-B917-B180D9909344}" destId="{513AC2A8-3500-48C6-B7F8-CCFE52316341}" srcOrd="0" destOrd="0" presId="urn:microsoft.com/office/officeart/2005/8/layout/hChevron3"/>
    <dgm:cxn modelId="{5F3E37A8-2F38-C243-AB26-3D92AB05B4D1}" type="presParOf" srcId="{03F8741C-1650-4EB6-B917-B180D9909344}" destId="{89DB7A8C-6AF3-4A90-AF4A-CA86861BD51C}" srcOrd="1" destOrd="0" presId="urn:microsoft.com/office/officeart/2005/8/layout/hChevron3"/>
    <dgm:cxn modelId="{4C2CB48E-6BBE-764C-8BBF-D610CF149D3D}" type="presParOf" srcId="{03F8741C-1650-4EB6-B917-B180D9909344}" destId="{EBBC9F74-BDC3-445E-9FB1-08D19E29D3D2}" srcOrd="2" destOrd="0" presId="urn:microsoft.com/office/officeart/2005/8/layout/hChevron3"/>
    <dgm:cxn modelId="{5D4B3CF8-47EF-5443-9A45-16E24563A33D}" type="presParOf" srcId="{03F8741C-1650-4EB6-B917-B180D9909344}" destId="{49CC3F60-9F72-4C3E-BDD6-21A676906811}" srcOrd="3" destOrd="0" presId="urn:microsoft.com/office/officeart/2005/8/layout/hChevron3"/>
    <dgm:cxn modelId="{7E037673-87B1-C340-9C2F-ABC862103697}" type="presParOf" srcId="{03F8741C-1650-4EB6-B917-B180D9909344}" destId="{8F4F572C-D5F7-4923-89B9-F9F0AC5DF17D}" srcOrd="4" destOrd="0" presId="urn:microsoft.com/office/officeart/2005/8/layout/hChevron3"/>
    <dgm:cxn modelId="{242E04C4-4267-FB4E-A7D2-016908D70213}" type="presParOf" srcId="{03F8741C-1650-4EB6-B917-B180D9909344}" destId="{BC2CE65F-DF19-4A7F-8FAA-9DAC60DCFD74}" srcOrd="5" destOrd="0" presId="urn:microsoft.com/office/officeart/2005/8/layout/hChevron3"/>
    <dgm:cxn modelId="{60C30A52-1ED7-3E46-B8C4-DFCFC711F857}" type="presParOf" srcId="{03F8741C-1650-4EB6-B917-B180D9909344}" destId="{F9FC397F-9C60-4808-B77E-CF813063E46B}" srcOrd="6" destOrd="0" presId="urn:microsoft.com/office/officeart/2005/8/layout/hChevron3"/>
    <dgm:cxn modelId="{29974998-1A2B-9E42-8FA6-762F8137E340}" type="presParOf" srcId="{03F8741C-1650-4EB6-B917-B180D9909344}" destId="{A9A5163D-CCAC-463B-BF75-ACB531978AA2}" srcOrd="7" destOrd="0" presId="urn:microsoft.com/office/officeart/2005/8/layout/hChevron3"/>
    <dgm:cxn modelId="{48F3AD0C-1A6A-0F48-8556-F73624B36E88}" type="presParOf" srcId="{03F8741C-1650-4EB6-B917-B180D9909344}" destId="{83EEC250-7CCC-4163-83C3-E51B6FD7DC05}" srcOrd="8" destOrd="0" presId="urn:microsoft.com/office/officeart/2005/8/layout/hChevron3"/>
    <dgm:cxn modelId="{4ADD5B3F-CABB-6743-9DDC-39E8D18E6293}" type="presParOf" srcId="{03F8741C-1650-4EB6-B917-B180D9909344}" destId="{F2B2FD5C-8B2E-4D17-953D-D521BDC9D9FA}" srcOrd="9" destOrd="0" presId="urn:microsoft.com/office/officeart/2005/8/layout/hChevron3"/>
    <dgm:cxn modelId="{12EDA92A-9BDB-2E4B-82A8-83B9763E013A}" type="presParOf" srcId="{03F8741C-1650-4EB6-B917-B180D9909344}" destId="{154EAE39-A845-4C9F-9F4B-6589C9681F33}" srcOrd="10" destOrd="0" presId="urn:microsoft.com/office/officeart/2005/8/layout/hChevron3"/>
    <dgm:cxn modelId="{A0C1C36E-384B-FF46-85C1-8AC8757ED9CF}" type="presParOf" srcId="{03F8741C-1650-4EB6-B917-B180D9909344}" destId="{F0D26930-C593-461A-9310-C20E4B782088}" srcOrd="11" destOrd="0" presId="urn:microsoft.com/office/officeart/2005/8/layout/hChevron3"/>
    <dgm:cxn modelId="{6863FEC7-ADA5-C84E-9407-2A30E948A07C}" type="presParOf" srcId="{03F8741C-1650-4EB6-B917-B180D9909344}" destId="{C2FEA361-9AF8-4910-84DC-830E6AD1AE7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5835CB-DAF0-4748-8906-8D5FD68720A9}" type="doc">
      <dgm:prSet loTypeId="urn:microsoft.com/office/officeart/2005/8/layout/v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C2A96-88B2-45D2-9EE3-5E5F3D77DB78}">
      <dgm:prSet phldrT="[Text]"/>
      <dgm:spPr/>
      <dgm:t>
        <a:bodyPr/>
        <a:lstStyle/>
        <a:p>
          <a:r>
            <a:rPr lang="en-US" b="1" dirty="0"/>
            <a:t>Labor Risk</a:t>
          </a:r>
        </a:p>
      </dgm:t>
    </dgm:pt>
    <dgm:pt modelId="{0EEAD46A-38F0-488A-80D1-D4550421303B}" type="parTrans" cxnId="{73E79F17-230C-4C08-A0D3-A4B3E3C278CC}">
      <dgm:prSet/>
      <dgm:spPr/>
      <dgm:t>
        <a:bodyPr/>
        <a:lstStyle/>
        <a:p>
          <a:endParaRPr lang="en-US"/>
        </a:p>
      </dgm:t>
    </dgm:pt>
    <dgm:pt modelId="{B323333B-2521-405B-8272-0AFA79A0474D}" type="sibTrans" cxnId="{73E79F17-230C-4C08-A0D3-A4B3E3C278CC}">
      <dgm:prSet/>
      <dgm:spPr/>
      <dgm:t>
        <a:bodyPr/>
        <a:lstStyle/>
        <a:p>
          <a:endParaRPr lang="en-US"/>
        </a:p>
      </dgm:t>
    </dgm:pt>
    <dgm:pt modelId="{65E45C0B-4BCF-46FF-82A5-BF74D194FA25}">
      <dgm:prSet phldrT="[Text]"/>
      <dgm:spPr/>
      <dgm:t>
        <a:bodyPr/>
        <a:lstStyle/>
        <a:p>
          <a:r>
            <a:rPr lang="en-US" b="1" dirty="0"/>
            <a:t>Operational Risk</a:t>
          </a:r>
        </a:p>
      </dgm:t>
    </dgm:pt>
    <dgm:pt modelId="{A500457A-134A-41BB-8A88-F22DA2F0AA6E}" type="parTrans" cxnId="{3BF3EAA0-6C64-4511-AAF0-9F96AA154E0F}">
      <dgm:prSet/>
      <dgm:spPr/>
      <dgm:t>
        <a:bodyPr/>
        <a:lstStyle/>
        <a:p>
          <a:endParaRPr lang="en-US"/>
        </a:p>
      </dgm:t>
    </dgm:pt>
    <dgm:pt modelId="{7146130A-D076-416D-9FC2-97BB4994853E}" type="sibTrans" cxnId="{3BF3EAA0-6C64-4511-AAF0-9F96AA154E0F}">
      <dgm:prSet/>
      <dgm:spPr/>
      <dgm:t>
        <a:bodyPr/>
        <a:lstStyle/>
        <a:p>
          <a:endParaRPr lang="en-US"/>
        </a:p>
      </dgm:t>
    </dgm:pt>
    <dgm:pt modelId="{36BF0716-7A07-443E-9745-9BC948ABBAD7}">
      <dgm:prSet phldrT="[Text]"/>
      <dgm:spPr/>
      <dgm:t>
        <a:bodyPr/>
        <a:lstStyle/>
        <a:p>
          <a:r>
            <a:rPr lang="en-US" b="1" dirty="0"/>
            <a:t>IT Risk</a:t>
          </a:r>
        </a:p>
      </dgm:t>
    </dgm:pt>
    <dgm:pt modelId="{B555A9CB-9A5D-4735-8468-C78283F19708}" type="parTrans" cxnId="{FE53D31A-F65B-49CB-8B2F-19FCC5211334}">
      <dgm:prSet/>
      <dgm:spPr/>
      <dgm:t>
        <a:bodyPr/>
        <a:lstStyle/>
        <a:p>
          <a:endParaRPr lang="en-US"/>
        </a:p>
      </dgm:t>
    </dgm:pt>
    <dgm:pt modelId="{F6C4EE0F-7E4E-42E6-980C-C69FA919993B}" type="sibTrans" cxnId="{FE53D31A-F65B-49CB-8B2F-19FCC5211334}">
      <dgm:prSet/>
      <dgm:spPr/>
      <dgm:t>
        <a:bodyPr/>
        <a:lstStyle/>
        <a:p>
          <a:endParaRPr lang="en-US"/>
        </a:p>
      </dgm:t>
    </dgm:pt>
    <dgm:pt modelId="{C1D6F771-4D78-4CF3-BB86-F10A2F581D1C}">
      <dgm:prSet phldrT="[Text]"/>
      <dgm:spPr/>
      <dgm:t>
        <a:bodyPr/>
        <a:lstStyle/>
        <a:p>
          <a:r>
            <a:rPr lang="en-US" b="1" dirty="0"/>
            <a:t>Liquidity Risk</a:t>
          </a:r>
        </a:p>
      </dgm:t>
    </dgm:pt>
    <dgm:pt modelId="{56B1DAB8-B1AC-4A83-A9AC-80D90F13CF2C}" type="parTrans" cxnId="{ADD8A97C-F6F9-401D-AB7C-A2791156654E}">
      <dgm:prSet/>
      <dgm:spPr/>
      <dgm:t>
        <a:bodyPr/>
        <a:lstStyle/>
        <a:p>
          <a:endParaRPr lang="en-US"/>
        </a:p>
      </dgm:t>
    </dgm:pt>
    <dgm:pt modelId="{561D62DD-4EE5-42B3-A213-B9D0AE85D9F0}" type="sibTrans" cxnId="{ADD8A97C-F6F9-401D-AB7C-A2791156654E}">
      <dgm:prSet/>
      <dgm:spPr/>
      <dgm:t>
        <a:bodyPr/>
        <a:lstStyle/>
        <a:p>
          <a:endParaRPr lang="en-US"/>
        </a:p>
      </dgm:t>
    </dgm:pt>
    <dgm:pt modelId="{99F6D454-176C-4FE7-A31A-08108B4B64DA}">
      <dgm:prSet phldrT="[Text]"/>
      <dgm:spPr/>
      <dgm:t>
        <a:bodyPr/>
        <a:lstStyle/>
        <a:p>
          <a:r>
            <a:rPr lang="en-US" b="1" dirty="0"/>
            <a:t>Law and regulation Risk</a:t>
          </a:r>
        </a:p>
      </dgm:t>
    </dgm:pt>
    <dgm:pt modelId="{A4DA5466-AF2D-4C17-BF05-0C908633DB6E}" type="parTrans" cxnId="{0B9268F7-E2C1-4D32-930A-491F7C6A0701}">
      <dgm:prSet/>
      <dgm:spPr/>
      <dgm:t>
        <a:bodyPr/>
        <a:lstStyle/>
        <a:p>
          <a:endParaRPr lang="en-US"/>
        </a:p>
      </dgm:t>
    </dgm:pt>
    <dgm:pt modelId="{A961DF43-96E3-4A25-A417-80E656FBB13D}" type="sibTrans" cxnId="{0B9268F7-E2C1-4D32-930A-491F7C6A0701}">
      <dgm:prSet/>
      <dgm:spPr/>
      <dgm:t>
        <a:bodyPr/>
        <a:lstStyle/>
        <a:p>
          <a:endParaRPr lang="en-US"/>
        </a:p>
      </dgm:t>
    </dgm:pt>
    <dgm:pt modelId="{C744CBF1-721A-4114-ACC4-05CA0ED27CA1}">
      <dgm:prSet phldrT="[Text]"/>
      <dgm:spPr/>
      <dgm:t>
        <a:bodyPr/>
        <a:lstStyle/>
        <a:p>
          <a:r>
            <a:rPr lang="en-US" b="1" dirty="0"/>
            <a:t>Other Risk</a:t>
          </a:r>
        </a:p>
      </dgm:t>
    </dgm:pt>
    <dgm:pt modelId="{A28104F3-5711-4003-8886-48C40F6E38F1}" type="parTrans" cxnId="{974BD66E-7EE7-4449-A31F-93C406AAB874}">
      <dgm:prSet/>
      <dgm:spPr/>
      <dgm:t>
        <a:bodyPr/>
        <a:lstStyle/>
        <a:p>
          <a:endParaRPr lang="en-US"/>
        </a:p>
      </dgm:t>
    </dgm:pt>
    <dgm:pt modelId="{5C8BACEC-5B3C-4709-B791-E352909669E8}" type="sibTrans" cxnId="{974BD66E-7EE7-4449-A31F-93C406AAB874}">
      <dgm:prSet/>
      <dgm:spPr/>
      <dgm:t>
        <a:bodyPr/>
        <a:lstStyle/>
        <a:p>
          <a:endParaRPr lang="en-US"/>
        </a:p>
      </dgm:t>
    </dgm:pt>
    <dgm:pt modelId="{F627451C-B44F-4A0B-B204-2229B7264890}">
      <dgm:prSet custT="1"/>
      <dgm:spPr/>
      <dgm:t>
        <a:bodyPr/>
        <a:lstStyle/>
        <a:p>
          <a:r>
            <a:rPr lang="en-US" sz="2000" dirty="0"/>
            <a:t>Low wage (average $8.67/</a:t>
          </a:r>
          <a:r>
            <a:rPr lang="en-US" sz="2000" dirty="0" err="1"/>
            <a:t>hr</a:t>
          </a:r>
          <a:r>
            <a:rPr lang="en-US" sz="2000" dirty="0"/>
            <a:t>) and high employee turnover rate</a:t>
          </a:r>
        </a:p>
      </dgm:t>
    </dgm:pt>
    <dgm:pt modelId="{0EBE8653-6D53-4A70-8E20-5C5245CF47BD}" type="parTrans" cxnId="{C4D914A8-8FC3-4A5F-B98D-DBB1F6DD13E4}">
      <dgm:prSet/>
      <dgm:spPr/>
      <dgm:t>
        <a:bodyPr/>
        <a:lstStyle/>
        <a:p>
          <a:endParaRPr lang="en-US"/>
        </a:p>
      </dgm:t>
    </dgm:pt>
    <dgm:pt modelId="{4A55D6B0-25C2-48EF-83F4-AE7F1EEBB663}" type="sibTrans" cxnId="{C4D914A8-8FC3-4A5F-B98D-DBB1F6DD13E4}">
      <dgm:prSet/>
      <dgm:spPr/>
      <dgm:t>
        <a:bodyPr/>
        <a:lstStyle/>
        <a:p>
          <a:endParaRPr lang="en-US"/>
        </a:p>
      </dgm:t>
    </dgm:pt>
    <dgm:pt modelId="{953C1E4C-1F17-4B75-A33B-EF46B9503CF7}">
      <dgm:prSet custT="1"/>
      <dgm:spPr/>
      <dgm:t>
        <a:bodyPr/>
        <a:lstStyle/>
        <a:p>
          <a:r>
            <a:rPr lang="en-US" sz="2000" dirty="0"/>
            <a:t>Highly rely on third party transportation to distribute its products from its DC to stores</a:t>
          </a:r>
        </a:p>
      </dgm:t>
    </dgm:pt>
    <dgm:pt modelId="{6DAB20B9-E290-42BD-8912-0B3F055E8169}" type="parTrans" cxnId="{D6DC0A18-9941-4CB2-86C8-3769A118A6B9}">
      <dgm:prSet/>
      <dgm:spPr/>
      <dgm:t>
        <a:bodyPr/>
        <a:lstStyle/>
        <a:p>
          <a:endParaRPr lang="en-US"/>
        </a:p>
      </dgm:t>
    </dgm:pt>
    <dgm:pt modelId="{E5609DB1-2CBD-4B6F-8938-0586D5632A60}" type="sibTrans" cxnId="{D6DC0A18-9941-4CB2-86C8-3769A118A6B9}">
      <dgm:prSet/>
      <dgm:spPr/>
      <dgm:t>
        <a:bodyPr/>
        <a:lstStyle/>
        <a:p>
          <a:endParaRPr lang="en-US"/>
        </a:p>
      </dgm:t>
    </dgm:pt>
    <dgm:pt modelId="{8A56EFE8-16F1-4CC1-9CD5-D6073428A7D1}">
      <dgm:prSet custT="1"/>
      <dgm:spPr/>
      <dgm:t>
        <a:bodyPr/>
        <a:lstStyle/>
        <a:p>
          <a:r>
            <a:rPr lang="en-US" sz="2000" dirty="0"/>
            <a:t>IT glitch (fail to secure customers’ financial and personal information)</a:t>
          </a:r>
        </a:p>
      </dgm:t>
    </dgm:pt>
    <dgm:pt modelId="{B8B4DEFC-FD6A-4785-9A24-524779FF464B}" type="parTrans" cxnId="{BEDE2A0D-1810-4E0B-8944-D040379F20BC}">
      <dgm:prSet/>
      <dgm:spPr/>
      <dgm:t>
        <a:bodyPr/>
        <a:lstStyle/>
        <a:p>
          <a:endParaRPr lang="en-US"/>
        </a:p>
      </dgm:t>
    </dgm:pt>
    <dgm:pt modelId="{E1B9F28F-B534-42A2-81E1-4FC8D35DD3C5}" type="sibTrans" cxnId="{BEDE2A0D-1810-4E0B-8944-D040379F20BC}">
      <dgm:prSet/>
      <dgm:spPr/>
      <dgm:t>
        <a:bodyPr/>
        <a:lstStyle/>
        <a:p>
          <a:endParaRPr lang="en-US"/>
        </a:p>
      </dgm:t>
    </dgm:pt>
    <dgm:pt modelId="{C6203E16-9F80-452C-B8C2-5A3C62EC6C0F}">
      <dgm:prSet custT="1"/>
      <dgm:spPr/>
      <dgm:t>
        <a:bodyPr/>
        <a:lstStyle/>
        <a:p>
          <a:r>
            <a:rPr lang="en-US" sz="1800" dirty="0"/>
            <a:t>Line of credit up to $20.0 million under the condition to maintains eligible inventory equal to at least $100 million</a:t>
          </a:r>
        </a:p>
      </dgm:t>
    </dgm:pt>
    <dgm:pt modelId="{358D41ED-358B-437C-982E-08172ED75846}" type="parTrans" cxnId="{1933D726-9C8C-4184-9948-FD568153959A}">
      <dgm:prSet/>
      <dgm:spPr/>
      <dgm:t>
        <a:bodyPr/>
        <a:lstStyle/>
        <a:p>
          <a:endParaRPr lang="en-US"/>
        </a:p>
      </dgm:t>
    </dgm:pt>
    <dgm:pt modelId="{A5924853-94F2-4FF4-A186-D98ED6211877}" type="sibTrans" cxnId="{1933D726-9C8C-4184-9948-FD568153959A}">
      <dgm:prSet/>
      <dgm:spPr/>
      <dgm:t>
        <a:bodyPr/>
        <a:lstStyle/>
        <a:p>
          <a:endParaRPr lang="en-US"/>
        </a:p>
      </dgm:t>
    </dgm:pt>
    <dgm:pt modelId="{880625F8-8259-48AC-8E18-780078A6E06E}">
      <dgm:prSet custT="1"/>
      <dgm:spPr/>
      <dgm:t>
        <a:bodyPr/>
        <a:lstStyle/>
        <a:p>
          <a:r>
            <a:rPr lang="en-US" sz="2000" dirty="0"/>
            <a:t>A congressional debate regarding a potential cutback to the provision of food stamps is underway</a:t>
          </a:r>
        </a:p>
      </dgm:t>
    </dgm:pt>
    <dgm:pt modelId="{3D4F6F78-7F2A-4A1C-8598-CA51B84B305A}" type="parTrans" cxnId="{B36E064A-7557-4B53-BCC7-64BDD13B7029}">
      <dgm:prSet/>
      <dgm:spPr/>
      <dgm:t>
        <a:bodyPr/>
        <a:lstStyle/>
        <a:p>
          <a:endParaRPr lang="en-US"/>
        </a:p>
      </dgm:t>
    </dgm:pt>
    <dgm:pt modelId="{E9310619-8868-44D9-814E-127EE0978837}" type="sibTrans" cxnId="{B36E064A-7557-4B53-BCC7-64BDD13B7029}">
      <dgm:prSet/>
      <dgm:spPr/>
      <dgm:t>
        <a:bodyPr/>
        <a:lstStyle/>
        <a:p>
          <a:endParaRPr lang="en-US"/>
        </a:p>
      </dgm:t>
    </dgm:pt>
    <dgm:pt modelId="{79DBD0D4-E417-451B-8F19-43AEDBA7C317}">
      <dgm:prSet/>
      <dgm:spPr/>
      <dgm:t>
        <a:bodyPr/>
        <a:lstStyle/>
        <a:p>
          <a:r>
            <a:rPr lang="en-US" dirty="0"/>
            <a:t>Extreme weather, natural disaster, pandemic outbreaks, war, terrorism, and so on</a:t>
          </a:r>
        </a:p>
      </dgm:t>
    </dgm:pt>
    <dgm:pt modelId="{9F9874DD-F380-4E03-8A7C-001F51FC82B6}" type="parTrans" cxnId="{76BA7FAD-E43F-4D7F-9245-F2DBCB7206CC}">
      <dgm:prSet/>
      <dgm:spPr/>
      <dgm:t>
        <a:bodyPr/>
        <a:lstStyle/>
        <a:p>
          <a:endParaRPr lang="en-US"/>
        </a:p>
      </dgm:t>
    </dgm:pt>
    <dgm:pt modelId="{33E1559E-29A2-43DF-957E-0EB570DC350C}" type="sibTrans" cxnId="{76BA7FAD-E43F-4D7F-9245-F2DBCB7206CC}">
      <dgm:prSet/>
      <dgm:spPr/>
      <dgm:t>
        <a:bodyPr/>
        <a:lstStyle/>
        <a:p>
          <a:endParaRPr lang="en-US"/>
        </a:p>
      </dgm:t>
    </dgm:pt>
    <dgm:pt modelId="{4241C7D8-4CC4-491A-B0C7-B549158AA019}" type="pres">
      <dgm:prSet presAssocID="{9A5835CB-DAF0-4748-8906-8D5FD68720A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ADE960C-40D2-4643-AB17-E1488EB52939}" type="pres">
      <dgm:prSet presAssocID="{D3BC2A96-88B2-45D2-9EE3-5E5F3D77DB78}" presName="linNode" presStyleCnt="0"/>
      <dgm:spPr/>
    </dgm:pt>
    <dgm:pt modelId="{85DD665E-156D-4643-9FB9-C42ECE2ED35C}" type="pres">
      <dgm:prSet presAssocID="{D3BC2A96-88B2-45D2-9EE3-5E5F3D77DB78}" presName="parent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A33B4-D608-4434-B4E9-0E2C90746CA2}" type="pres">
      <dgm:prSet presAssocID="{D3BC2A96-88B2-45D2-9EE3-5E5F3D77DB78}" presName="childShp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F6050-E17F-4344-9DEB-CEBF24C191B7}" type="pres">
      <dgm:prSet presAssocID="{B323333B-2521-405B-8272-0AFA79A0474D}" presName="spacing" presStyleCnt="0"/>
      <dgm:spPr/>
    </dgm:pt>
    <dgm:pt modelId="{B74933B9-71A6-469D-8091-AA906FC882CB}" type="pres">
      <dgm:prSet presAssocID="{65E45C0B-4BCF-46FF-82A5-BF74D194FA25}" presName="linNode" presStyleCnt="0"/>
      <dgm:spPr/>
    </dgm:pt>
    <dgm:pt modelId="{9011C975-B816-42F6-AA89-0D72B8D06656}" type="pres">
      <dgm:prSet presAssocID="{65E45C0B-4BCF-46FF-82A5-BF74D194FA25}" presName="parent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BC053-606C-41C5-8C2A-2DF544C9034F}" type="pres">
      <dgm:prSet presAssocID="{65E45C0B-4BCF-46FF-82A5-BF74D194FA25}" presName="childShp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FF29A-4FD4-498E-AA07-D079FB447EF4}" type="pres">
      <dgm:prSet presAssocID="{7146130A-D076-416D-9FC2-97BB4994853E}" presName="spacing" presStyleCnt="0"/>
      <dgm:spPr/>
    </dgm:pt>
    <dgm:pt modelId="{9CB46539-52D4-4151-8EBE-9F77F545F2C8}" type="pres">
      <dgm:prSet presAssocID="{36BF0716-7A07-443E-9745-9BC948ABBAD7}" presName="linNode" presStyleCnt="0"/>
      <dgm:spPr/>
    </dgm:pt>
    <dgm:pt modelId="{61F47983-D473-4ED7-89FA-E06DC4F5B127}" type="pres">
      <dgm:prSet presAssocID="{36BF0716-7A07-443E-9745-9BC948ABBAD7}" presName="parent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BE36F-B799-4947-AB3E-6754036A7A82}" type="pres">
      <dgm:prSet presAssocID="{36BF0716-7A07-443E-9745-9BC948ABBAD7}" presName="childShp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6C4A9-CFA9-468E-9F2F-D5A8D062C11D}" type="pres">
      <dgm:prSet presAssocID="{F6C4EE0F-7E4E-42E6-980C-C69FA919993B}" presName="spacing" presStyleCnt="0"/>
      <dgm:spPr/>
    </dgm:pt>
    <dgm:pt modelId="{AAE7248B-DDE0-4AAD-ABF1-BC4F8CA92BD0}" type="pres">
      <dgm:prSet presAssocID="{C1D6F771-4D78-4CF3-BB86-F10A2F581D1C}" presName="linNode" presStyleCnt="0"/>
      <dgm:spPr/>
    </dgm:pt>
    <dgm:pt modelId="{51BD510C-37F4-4AD1-8F48-D7F7053FA501}" type="pres">
      <dgm:prSet presAssocID="{C1D6F771-4D78-4CF3-BB86-F10A2F581D1C}" presName="parent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557F-1C03-4CE3-9281-EC78ED0022E0}" type="pres">
      <dgm:prSet presAssocID="{C1D6F771-4D78-4CF3-BB86-F10A2F581D1C}" presName="childShp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96D5C9-9CA1-4AE2-892D-211A7E1DB5D4}" type="pres">
      <dgm:prSet presAssocID="{561D62DD-4EE5-42B3-A213-B9D0AE85D9F0}" presName="spacing" presStyleCnt="0"/>
      <dgm:spPr/>
    </dgm:pt>
    <dgm:pt modelId="{F698114B-16B0-4DCA-A5E5-EA5BFA300877}" type="pres">
      <dgm:prSet presAssocID="{99F6D454-176C-4FE7-A31A-08108B4B64DA}" presName="linNode" presStyleCnt="0"/>
      <dgm:spPr/>
    </dgm:pt>
    <dgm:pt modelId="{C19DB19E-B67F-49E4-9C85-4578FCE1BD59}" type="pres">
      <dgm:prSet presAssocID="{99F6D454-176C-4FE7-A31A-08108B4B64DA}" presName="parent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857E-4F0A-4E6F-BB91-787F09542795}" type="pres">
      <dgm:prSet presAssocID="{99F6D454-176C-4FE7-A31A-08108B4B64DA}" presName="childShp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BAAC8-5AF0-4D3E-AD27-1F03966BF2EA}" type="pres">
      <dgm:prSet presAssocID="{A961DF43-96E3-4A25-A417-80E656FBB13D}" presName="spacing" presStyleCnt="0"/>
      <dgm:spPr/>
    </dgm:pt>
    <dgm:pt modelId="{93E3F885-8668-4649-BC47-65FAECDE96D6}" type="pres">
      <dgm:prSet presAssocID="{C744CBF1-721A-4114-ACC4-05CA0ED27CA1}" presName="linNode" presStyleCnt="0"/>
      <dgm:spPr/>
    </dgm:pt>
    <dgm:pt modelId="{705F7BE0-7496-4C62-B5D9-CCE69400234F}" type="pres">
      <dgm:prSet presAssocID="{C744CBF1-721A-4114-ACC4-05CA0ED27CA1}" presName="parent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6FA95-CF31-459F-B0A0-9391E0E71619}" type="pres">
      <dgm:prSet presAssocID="{C744CBF1-721A-4114-ACC4-05CA0ED27CA1}" presName="childShp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BFAF84-F05B-4B7A-995E-D6099C13E33D}" type="presOf" srcId="{F627451C-B44F-4A0B-B204-2229B7264890}" destId="{91BA33B4-D608-4434-B4E9-0E2C90746CA2}" srcOrd="0" destOrd="0" presId="urn:microsoft.com/office/officeart/2005/8/layout/vList6"/>
    <dgm:cxn modelId="{B6424846-0C17-4D77-8665-544FE733EEB6}" type="presOf" srcId="{C744CBF1-721A-4114-ACC4-05CA0ED27CA1}" destId="{705F7BE0-7496-4C62-B5D9-CCE69400234F}" srcOrd="0" destOrd="0" presId="urn:microsoft.com/office/officeart/2005/8/layout/vList6"/>
    <dgm:cxn modelId="{0B800E5A-686C-4901-8CBD-7ADE05C5FEEF}" type="presOf" srcId="{65E45C0B-4BCF-46FF-82A5-BF74D194FA25}" destId="{9011C975-B816-42F6-AA89-0D72B8D06656}" srcOrd="0" destOrd="0" presId="urn:microsoft.com/office/officeart/2005/8/layout/vList6"/>
    <dgm:cxn modelId="{FE53D31A-F65B-49CB-8B2F-19FCC5211334}" srcId="{9A5835CB-DAF0-4748-8906-8D5FD68720A9}" destId="{36BF0716-7A07-443E-9745-9BC948ABBAD7}" srcOrd="2" destOrd="0" parTransId="{B555A9CB-9A5D-4735-8468-C78283F19708}" sibTransId="{F6C4EE0F-7E4E-42E6-980C-C69FA919993B}"/>
    <dgm:cxn modelId="{BEDE2A0D-1810-4E0B-8944-D040379F20BC}" srcId="{36BF0716-7A07-443E-9745-9BC948ABBAD7}" destId="{8A56EFE8-16F1-4CC1-9CD5-D6073428A7D1}" srcOrd="0" destOrd="0" parTransId="{B8B4DEFC-FD6A-4785-9A24-524779FF464B}" sibTransId="{E1B9F28F-B534-42A2-81E1-4FC8D35DD3C5}"/>
    <dgm:cxn modelId="{73E79F17-230C-4C08-A0D3-A4B3E3C278CC}" srcId="{9A5835CB-DAF0-4748-8906-8D5FD68720A9}" destId="{D3BC2A96-88B2-45D2-9EE3-5E5F3D77DB78}" srcOrd="0" destOrd="0" parTransId="{0EEAD46A-38F0-488A-80D1-D4550421303B}" sibTransId="{B323333B-2521-405B-8272-0AFA79A0474D}"/>
    <dgm:cxn modelId="{1933D726-9C8C-4184-9948-FD568153959A}" srcId="{C1D6F771-4D78-4CF3-BB86-F10A2F581D1C}" destId="{C6203E16-9F80-452C-B8C2-5A3C62EC6C0F}" srcOrd="0" destOrd="0" parTransId="{358D41ED-358B-437C-982E-08172ED75846}" sibTransId="{A5924853-94F2-4FF4-A186-D98ED6211877}"/>
    <dgm:cxn modelId="{A6652361-3F6B-495C-84D2-E9591E63FBBB}" type="presOf" srcId="{99F6D454-176C-4FE7-A31A-08108B4B64DA}" destId="{C19DB19E-B67F-49E4-9C85-4578FCE1BD59}" srcOrd="0" destOrd="0" presId="urn:microsoft.com/office/officeart/2005/8/layout/vList6"/>
    <dgm:cxn modelId="{3BF3EAA0-6C64-4511-AAF0-9F96AA154E0F}" srcId="{9A5835CB-DAF0-4748-8906-8D5FD68720A9}" destId="{65E45C0B-4BCF-46FF-82A5-BF74D194FA25}" srcOrd="1" destOrd="0" parTransId="{A500457A-134A-41BB-8A88-F22DA2F0AA6E}" sibTransId="{7146130A-D076-416D-9FC2-97BB4994853E}"/>
    <dgm:cxn modelId="{67A052CF-C1DF-4BE5-B005-13A4ADBB00F2}" type="presOf" srcId="{880625F8-8259-48AC-8E18-780078A6E06E}" destId="{2A88857E-4F0A-4E6F-BB91-787F09542795}" srcOrd="0" destOrd="0" presId="urn:microsoft.com/office/officeart/2005/8/layout/vList6"/>
    <dgm:cxn modelId="{D6DC0A18-9941-4CB2-86C8-3769A118A6B9}" srcId="{65E45C0B-4BCF-46FF-82A5-BF74D194FA25}" destId="{953C1E4C-1F17-4B75-A33B-EF46B9503CF7}" srcOrd="0" destOrd="0" parTransId="{6DAB20B9-E290-42BD-8912-0B3F055E8169}" sibTransId="{E5609DB1-2CBD-4B6F-8938-0586D5632A60}"/>
    <dgm:cxn modelId="{B36E064A-7557-4B53-BCC7-64BDD13B7029}" srcId="{99F6D454-176C-4FE7-A31A-08108B4B64DA}" destId="{880625F8-8259-48AC-8E18-780078A6E06E}" srcOrd="0" destOrd="0" parTransId="{3D4F6F78-7F2A-4A1C-8598-CA51B84B305A}" sibTransId="{E9310619-8868-44D9-814E-127EE0978837}"/>
    <dgm:cxn modelId="{ADD8A97C-F6F9-401D-AB7C-A2791156654E}" srcId="{9A5835CB-DAF0-4748-8906-8D5FD68720A9}" destId="{C1D6F771-4D78-4CF3-BB86-F10A2F581D1C}" srcOrd="3" destOrd="0" parTransId="{56B1DAB8-B1AC-4A83-A9AC-80D90F13CF2C}" sibTransId="{561D62DD-4EE5-42B3-A213-B9D0AE85D9F0}"/>
    <dgm:cxn modelId="{5171D4E7-5898-4F20-B787-39D795E64428}" type="presOf" srcId="{D3BC2A96-88B2-45D2-9EE3-5E5F3D77DB78}" destId="{85DD665E-156D-4643-9FB9-C42ECE2ED35C}" srcOrd="0" destOrd="0" presId="urn:microsoft.com/office/officeart/2005/8/layout/vList6"/>
    <dgm:cxn modelId="{76BA7FAD-E43F-4D7F-9245-F2DBCB7206CC}" srcId="{C744CBF1-721A-4114-ACC4-05CA0ED27CA1}" destId="{79DBD0D4-E417-451B-8F19-43AEDBA7C317}" srcOrd="0" destOrd="0" parTransId="{9F9874DD-F380-4E03-8A7C-001F51FC82B6}" sibTransId="{33E1559E-29A2-43DF-957E-0EB570DC350C}"/>
    <dgm:cxn modelId="{0B9268F7-E2C1-4D32-930A-491F7C6A0701}" srcId="{9A5835CB-DAF0-4748-8906-8D5FD68720A9}" destId="{99F6D454-176C-4FE7-A31A-08108B4B64DA}" srcOrd="4" destOrd="0" parTransId="{A4DA5466-AF2D-4C17-BF05-0C908633DB6E}" sibTransId="{A961DF43-96E3-4A25-A417-80E656FBB13D}"/>
    <dgm:cxn modelId="{974BD66E-7EE7-4449-A31F-93C406AAB874}" srcId="{9A5835CB-DAF0-4748-8906-8D5FD68720A9}" destId="{C744CBF1-721A-4114-ACC4-05CA0ED27CA1}" srcOrd="5" destOrd="0" parTransId="{A28104F3-5711-4003-8886-48C40F6E38F1}" sibTransId="{5C8BACEC-5B3C-4709-B791-E352909669E8}"/>
    <dgm:cxn modelId="{CEDFDDDF-302A-44B9-8AC2-EE42774DB630}" type="presOf" srcId="{8A56EFE8-16F1-4CC1-9CD5-D6073428A7D1}" destId="{907BE36F-B799-4947-AB3E-6754036A7A82}" srcOrd="0" destOrd="0" presId="urn:microsoft.com/office/officeart/2005/8/layout/vList6"/>
    <dgm:cxn modelId="{115DA8E1-A06F-4A3E-9465-0A2AAEE2C953}" type="presOf" srcId="{79DBD0D4-E417-451B-8F19-43AEDBA7C317}" destId="{E0D6FA95-CF31-459F-B0A0-9391E0E71619}" srcOrd="0" destOrd="0" presId="urn:microsoft.com/office/officeart/2005/8/layout/vList6"/>
    <dgm:cxn modelId="{C4D914A8-8FC3-4A5F-B98D-DBB1F6DD13E4}" srcId="{D3BC2A96-88B2-45D2-9EE3-5E5F3D77DB78}" destId="{F627451C-B44F-4A0B-B204-2229B7264890}" srcOrd="0" destOrd="0" parTransId="{0EBE8653-6D53-4A70-8E20-5C5245CF47BD}" sibTransId="{4A55D6B0-25C2-48EF-83F4-AE7F1EEBB663}"/>
    <dgm:cxn modelId="{C2581423-B5D8-43CC-B98A-6C928E027013}" type="presOf" srcId="{36BF0716-7A07-443E-9745-9BC948ABBAD7}" destId="{61F47983-D473-4ED7-89FA-E06DC4F5B127}" srcOrd="0" destOrd="0" presId="urn:microsoft.com/office/officeart/2005/8/layout/vList6"/>
    <dgm:cxn modelId="{4BE299A7-222C-4DB8-B414-7CC13EA903FC}" type="presOf" srcId="{953C1E4C-1F17-4B75-A33B-EF46B9503CF7}" destId="{1A6BC053-606C-41C5-8C2A-2DF544C9034F}" srcOrd="0" destOrd="0" presId="urn:microsoft.com/office/officeart/2005/8/layout/vList6"/>
    <dgm:cxn modelId="{5794FBB2-41AD-4E96-ABF8-B8419CE43B31}" type="presOf" srcId="{9A5835CB-DAF0-4748-8906-8D5FD68720A9}" destId="{4241C7D8-4CC4-491A-B0C7-B549158AA019}" srcOrd="0" destOrd="0" presId="urn:microsoft.com/office/officeart/2005/8/layout/vList6"/>
    <dgm:cxn modelId="{13B07DA0-553E-4F85-9B35-87A6642FC63D}" type="presOf" srcId="{C6203E16-9F80-452C-B8C2-5A3C62EC6C0F}" destId="{E2CE557F-1C03-4CE3-9281-EC78ED0022E0}" srcOrd="0" destOrd="0" presId="urn:microsoft.com/office/officeart/2005/8/layout/vList6"/>
    <dgm:cxn modelId="{8B7FEF5A-4D19-443E-BDFA-4862EDCF7FDD}" type="presOf" srcId="{C1D6F771-4D78-4CF3-BB86-F10A2F581D1C}" destId="{51BD510C-37F4-4AD1-8F48-D7F7053FA501}" srcOrd="0" destOrd="0" presId="urn:microsoft.com/office/officeart/2005/8/layout/vList6"/>
    <dgm:cxn modelId="{880E0F47-9434-49BA-97B9-502DBA050EFC}" type="presParOf" srcId="{4241C7D8-4CC4-491A-B0C7-B549158AA019}" destId="{5ADE960C-40D2-4643-AB17-E1488EB52939}" srcOrd="0" destOrd="0" presId="urn:microsoft.com/office/officeart/2005/8/layout/vList6"/>
    <dgm:cxn modelId="{8470861F-4C7A-4A7F-B55E-8EA67159BDB9}" type="presParOf" srcId="{5ADE960C-40D2-4643-AB17-E1488EB52939}" destId="{85DD665E-156D-4643-9FB9-C42ECE2ED35C}" srcOrd="0" destOrd="0" presId="urn:microsoft.com/office/officeart/2005/8/layout/vList6"/>
    <dgm:cxn modelId="{DDA72D23-814A-454A-B551-578AABA29EAE}" type="presParOf" srcId="{5ADE960C-40D2-4643-AB17-E1488EB52939}" destId="{91BA33B4-D608-4434-B4E9-0E2C90746CA2}" srcOrd="1" destOrd="0" presId="urn:microsoft.com/office/officeart/2005/8/layout/vList6"/>
    <dgm:cxn modelId="{6E086E13-A305-42D1-A58C-54893A89665C}" type="presParOf" srcId="{4241C7D8-4CC4-491A-B0C7-B549158AA019}" destId="{38BF6050-E17F-4344-9DEB-CEBF24C191B7}" srcOrd="1" destOrd="0" presId="urn:microsoft.com/office/officeart/2005/8/layout/vList6"/>
    <dgm:cxn modelId="{76628DC8-7112-4392-985E-55771C725BEE}" type="presParOf" srcId="{4241C7D8-4CC4-491A-B0C7-B549158AA019}" destId="{B74933B9-71A6-469D-8091-AA906FC882CB}" srcOrd="2" destOrd="0" presId="urn:microsoft.com/office/officeart/2005/8/layout/vList6"/>
    <dgm:cxn modelId="{E2DF7852-D0EA-44D0-98C3-D09225BAA715}" type="presParOf" srcId="{B74933B9-71A6-469D-8091-AA906FC882CB}" destId="{9011C975-B816-42F6-AA89-0D72B8D06656}" srcOrd="0" destOrd="0" presId="urn:microsoft.com/office/officeart/2005/8/layout/vList6"/>
    <dgm:cxn modelId="{A5AC1486-C807-4807-BF48-6A849BA768A2}" type="presParOf" srcId="{B74933B9-71A6-469D-8091-AA906FC882CB}" destId="{1A6BC053-606C-41C5-8C2A-2DF544C9034F}" srcOrd="1" destOrd="0" presId="urn:microsoft.com/office/officeart/2005/8/layout/vList6"/>
    <dgm:cxn modelId="{471D6DBA-0FB9-4D13-9177-C9C3B480738E}" type="presParOf" srcId="{4241C7D8-4CC4-491A-B0C7-B549158AA019}" destId="{0B4FF29A-4FD4-498E-AA07-D079FB447EF4}" srcOrd="3" destOrd="0" presId="urn:microsoft.com/office/officeart/2005/8/layout/vList6"/>
    <dgm:cxn modelId="{3FD35167-7D20-42B7-B181-934AD9045BA9}" type="presParOf" srcId="{4241C7D8-4CC4-491A-B0C7-B549158AA019}" destId="{9CB46539-52D4-4151-8EBE-9F77F545F2C8}" srcOrd="4" destOrd="0" presId="urn:microsoft.com/office/officeart/2005/8/layout/vList6"/>
    <dgm:cxn modelId="{FA083901-44DE-461B-B967-6D02CE1A952E}" type="presParOf" srcId="{9CB46539-52D4-4151-8EBE-9F77F545F2C8}" destId="{61F47983-D473-4ED7-89FA-E06DC4F5B127}" srcOrd="0" destOrd="0" presId="urn:microsoft.com/office/officeart/2005/8/layout/vList6"/>
    <dgm:cxn modelId="{549345B5-8046-4048-9BAD-E2E09DD4F485}" type="presParOf" srcId="{9CB46539-52D4-4151-8EBE-9F77F545F2C8}" destId="{907BE36F-B799-4947-AB3E-6754036A7A82}" srcOrd="1" destOrd="0" presId="urn:microsoft.com/office/officeart/2005/8/layout/vList6"/>
    <dgm:cxn modelId="{66D2C883-2EFE-4713-8320-B7044EA98DF8}" type="presParOf" srcId="{4241C7D8-4CC4-491A-B0C7-B549158AA019}" destId="{9AE6C4A9-CFA9-468E-9F2F-D5A8D062C11D}" srcOrd="5" destOrd="0" presId="urn:microsoft.com/office/officeart/2005/8/layout/vList6"/>
    <dgm:cxn modelId="{5E6E47B0-8170-404E-B148-1A3EDE11B0D0}" type="presParOf" srcId="{4241C7D8-4CC4-491A-B0C7-B549158AA019}" destId="{AAE7248B-DDE0-4AAD-ABF1-BC4F8CA92BD0}" srcOrd="6" destOrd="0" presId="urn:microsoft.com/office/officeart/2005/8/layout/vList6"/>
    <dgm:cxn modelId="{B3D991BE-3D25-46F1-A565-C2EFD32E2F08}" type="presParOf" srcId="{AAE7248B-DDE0-4AAD-ABF1-BC4F8CA92BD0}" destId="{51BD510C-37F4-4AD1-8F48-D7F7053FA501}" srcOrd="0" destOrd="0" presId="urn:microsoft.com/office/officeart/2005/8/layout/vList6"/>
    <dgm:cxn modelId="{1E6A7B1A-A434-4090-A5F1-CCA192727446}" type="presParOf" srcId="{AAE7248B-DDE0-4AAD-ABF1-BC4F8CA92BD0}" destId="{E2CE557F-1C03-4CE3-9281-EC78ED0022E0}" srcOrd="1" destOrd="0" presId="urn:microsoft.com/office/officeart/2005/8/layout/vList6"/>
    <dgm:cxn modelId="{F8A4BB4F-66BC-4A1A-9B76-65FD230B493D}" type="presParOf" srcId="{4241C7D8-4CC4-491A-B0C7-B549158AA019}" destId="{EC96D5C9-9CA1-4AE2-892D-211A7E1DB5D4}" srcOrd="7" destOrd="0" presId="urn:microsoft.com/office/officeart/2005/8/layout/vList6"/>
    <dgm:cxn modelId="{D8DB3BB1-4E2C-4DCF-895A-3067BE9B9907}" type="presParOf" srcId="{4241C7D8-4CC4-491A-B0C7-B549158AA019}" destId="{F698114B-16B0-4DCA-A5E5-EA5BFA300877}" srcOrd="8" destOrd="0" presId="urn:microsoft.com/office/officeart/2005/8/layout/vList6"/>
    <dgm:cxn modelId="{65AB0A2D-1EAF-43A1-B1BF-AD6306E5199B}" type="presParOf" srcId="{F698114B-16B0-4DCA-A5E5-EA5BFA300877}" destId="{C19DB19E-B67F-49E4-9C85-4578FCE1BD59}" srcOrd="0" destOrd="0" presId="urn:microsoft.com/office/officeart/2005/8/layout/vList6"/>
    <dgm:cxn modelId="{788865A5-42D9-45C9-AB79-681F19100821}" type="presParOf" srcId="{F698114B-16B0-4DCA-A5E5-EA5BFA300877}" destId="{2A88857E-4F0A-4E6F-BB91-787F09542795}" srcOrd="1" destOrd="0" presId="urn:microsoft.com/office/officeart/2005/8/layout/vList6"/>
    <dgm:cxn modelId="{4E6280D3-005E-4EC8-BFD8-31CCEE266166}" type="presParOf" srcId="{4241C7D8-4CC4-491A-B0C7-B549158AA019}" destId="{495BAAC8-5AF0-4D3E-AD27-1F03966BF2EA}" srcOrd="9" destOrd="0" presId="urn:microsoft.com/office/officeart/2005/8/layout/vList6"/>
    <dgm:cxn modelId="{B5B96D46-2160-43DD-9CEE-641AD252C22D}" type="presParOf" srcId="{4241C7D8-4CC4-491A-B0C7-B549158AA019}" destId="{93E3F885-8668-4649-BC47-65FAECDE96D6}" srcOrd="10" destOrd="0" presId="urn:microsoft.com/office/officeart/2005/8/layout/vList6"/>
    <dgm:cxn modelId="{A231E9C5-B4C8-4017-AA9D-070A3AC9CE33}" type="presParOf" srcId="{93E3F885-8668-4649-BC47-65FAECDE96D6}" destId="{705F7BE0-7496-4C62-B5D9-CCE69400234F}" srcOrd="0" destOrd="0" presId="urn:microsoft.com/office/officeart/2005/8/layout/vList6"/>
    <dgm:cxn modelId="{60076D26-C506-44D6-8BEE-BE68CAD6C6D5}" type="presParOf" srcId="{93E3F885-8668-4649-BC47-65FAECDE96D6}" destId="{E0D6FA95-CF31-459F-B0A0-9391E0E7161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64D6AD3-E371-47E7-B77E-0444DFC4019E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20AAE1-4E30-416B-88A9-0E75376BCAF5}">
      <dgm:prSet phldrT="[Text]" custT="1"/>
      <dgm:spPr/>
      <dgm:t>
        <a:bodyPr/>
        <a:lstStyle/>
        <a:p>
          <a:pPr rtl="0"/>
          <a:r>
            <a:rPr lang="en-US" sz="3200" b="1" dirty="0" smtClean="0">
              <a:latin typeface="Calibri" panose="020F0502020204030204" pitchFamily="34" charset="0"/>
            </a:rPr>
            <a:t>Concern of Expansion Pace</a:t>
          </a:r>
          <a:endParaRPr lang="en-US" sz="3200" b="1" dirty="0">
            <a:latin typeface="Calibri" panose="020F0502020204030204" pitchFamily="34" charset="0"/>
          </a:endParaRPr>
        </a:p>
      </dgm:t>
    </dgm:pt>
    <dgm:pt modelId="{7EDDF361-399B-4E12-B943-D66E303D1653}" type="parTrans" cxnId="{19F38316-D376-44C3-8CCF-8533961A995F}">
      <dgm:prSet/>
      <dgm:spPr/>
      <dgm:t>
        <a:bodyPr/>
        <a:lstStyle/>
        <a:p>
          <a:endParaRPr lang="en-US"/>
        </a:p>
      </dgm:t>
    </dgm:pt>
    <dgm:pt modelId="{E8190118-8494-4D13-A7CA-3D487E2D6BBA}" type="sibTrans" cxnId="{19F38316-D376-44C3-8CCF-8533961A995F}">
      <dgm:prSet/>
      <dgm:spPr/>
      <dgm:t>
        <a:bodyPr/>
        <a:lstStyle/>
        <a:p>
          <a:endParaRPr lang="en-US"/>
        </a:p>
      </dgm:t>
    </dgm:pt>
    <dgm:pt modelId="{C8ECA5A7-9FEB-41B9-B72A-4D11AC2F30B9}">
      <dgm:prSet phldrT="[Text]" custT="1"/>
      <dgm:spPr/>
      <dgm:t>
        <a:bodyPr/>
        <a:lstStyle/>
        <a:p>
          <a:pPr rtl="0"/>
          <a:r>
            <a:rPr lang="en-US" sz="3200" b="1" dirty="0" smtClean="0">
              <a:latin typeface="Calibri"/>
              <a:ea typeface="Calibri"/>
              <a:cs typeface="Calibri"/>
              <a:sym typeface="Calibri"/>
            </a:rPr>
            <a:t>Likely Economic Slowdown</a:t>
          </a:r>
          <a:endParaRPr lang="en-US" sz="3200" dirty="0"/>
        </a:p>
      </dgm:t>
    </dgm:pt>
    <dgm:pt modelId="{5EB5F816-4E3B-4A2E-A9F9-E2EC2139E7FF}" type="parTrans" cxnId="{E9821D39-F8AF-4E6E-B396-6EAA045E572D}">
      <dgm:prSet/>
      <dgm:spPr/>
      <dgm:t>
        <a:bodyPr/>
        <a:lstStyle/>
        <a:p>
          <a:endParaRPr lang="en-US"/>
        </a:p>
      </dgm:t>
    </dgm:pt>
    <dgm:pt modelId="{1BE320F0-B118-4BAE-A22A-1E48422AD935}" type="sibTrans" cxnId="{E9821D39-F8AF-4E6E-B396-6EAA045E572D}">
      <dgm:prSet/>
      <dgm:spPr/>
      <dgm:t>
        <a:bodyPr/>
        <a:lstStyle/>
        <a:p>
          <a:endParaRPr lang="en-US"/>
        </a:p>
      </dgm:t>
    </dgm:pt>
    <dgm:pt modelId="{308E97E1-93EA-4020-86B9-6A219FB76E89}">
      <dgm:prSet phldrT="[Text]" custT="1"/>
      <dgm:spPr/>
      <dgm:t>
        <a:bodyPr/>
        <a:lstStyle/>
        <a:p>
          <a:pPr rtl="0"/>
          <a:r>
            <a:rPr lang="en-US" sz="3200" b="1" dirty="0" smtClean="0">
              <a:latin typeface="Calibri"/>
              <a:ea typeface="Calibri"/>
              <a:cs typeface="Calibri"/>
              <a:sym typeface="Calibri"/>
            </a:rPr>
            <a:t>Uncertainty on Trade </a:t>
          </a:r>
          <a:r>
            <a:rPr lang="en-US" sz="3200" b="1" dirty="0" smtClean="0">
              <a:latin typeface="Calibri"/>
              <a:ea typeface="Calibri"/>
              <a:cs typeface="Calibri"/>
              <a:sym typeface="Calibri"/>
            </a:rPr>
            <a:t>Tariffs</a:t>
          </a:r>
          <a:endParaRPr lang="en-US" sz="3200" dirty="0"/>
        </a:p>
      </dgm:t>
    </dgm:pt>
    <dgm:pt modelId="{03706ED9-F1DD-4089-90A1-9E582992A559}" type="parTrans" cxnId="{66D090F7-0F95-4D75-97BA-CD7E251C8C34}">
      <dgm:prSet/>
      <dgm:spPr/>
      <dgm:t>
        <a:bodyPr/>
        <a:lstStyle/>
        <a:p>
          <a:endParaRPr lang="en-US"/>
        </a:p>
      </dgm:t>
    </dgm:pt>
    <dgm:pt modelId="{7DA35A14-A94B-499F-A384-C95A27FF35A6}" type="sibTrans" cxnId="{66D090F7-0F95-4D75-97BA-CD7E251C8C34}">
      <dgm:prSet/>
      <dgm:spPr/>
      <dgm:t>
        <a:bodyPr/>
        <a:lstStyle/>
        <a:p>
          <a:endParaRPr lang="en-US"/>
        </a:p>
      </dgm:t>
    </dgm:pt>
    <dgm:pt modelId="{6DFF99E3-8910-40DE-84E2-AED114119E4C}" type="pres">
      <dgm:prSet presAssocID="{C64D6AD3-E371-47E7-B77E-0444DFC4019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D890C3E-18EA-4E9C-995F-AC03CA3B5EFD}" type="pres">
      <dgm:prSet presAssocID="{C64D6AD3-E371-47E7-B77E-0444DFC4019E}" presName="Name1" presStyleCnt="0"/>
      <dgm:spPr/>
    </dgm:pt>
    <dgm:pt modelId="{2638AD31-9DF2-449F-9315-6956256C0925}" type="pres">
      <dgm:prSet presAssocID="{C64D6AD3-E371-47E7-B77E-0444DFC4019E}" presName="cycle" presStyleCnt="0"/>
      <dgm:spPr/>
    </dgm:pt>
    <dgm:pt modelId="{4AD6FEB4-01D2-4BF4-A64A-88D9C3AEDA7E}" type="pres">
      <dgm:prSet presAssocID="{C64D6AD3-E371-47E7-B77E-0444DFC4019E}" presName="srcNode" presStyleLbl="node1" presStyleIdx="0" presStyleCnt="3"/>
      <dgm:spPr/>
    </dgm:pt>
    <dgm:pt modelId="{25F3D24F-411C-4348-BE1D-7FD60D0560B8}" type="pres">
      <dgm:prSet presAssocID="{C64D6AD3-E371-47E7-B77E-0444DFC4019E}" presName="conn" presStyleLbl="parChTrans1D2" presStyleIdx="0" presStyleCnt="1"/>
      <dgm:spPr/>
      <dgm:t>
        <a:bodyPr/>
        <a:lstStyle/>
        <a:p>
          <a:endParaRPr lang="en-US"/>
        </a:p>
      </dgm:t>
    </dgm:pt>
    <dgm:pt modelId="{61567E95-7544-433D-9E6E-F2720A83DC6C}" type="pres">
      <dgm:prSet presAssocID="{C64D6AD3-E371-47E7-B77E-0444DFC4019E}" presName="extraNode" presStyleLbl="node1" presStyleIdx="0" presStyleCnt="3"/>
      <dgm:spPr/>
    </dgm:pt>
    <dgm:pt modelId="{BCB3F8A7-F472-4E48-968A-0DE1BFE43B66}" type="pres">
      <dgm:prSet presAssocID="{C64D6AD3-E371-47E7-B77E-0444DFC4019E}" presName="dstNode" presStyleLbl="node1" presStyleIdx="0" presStyleCnt="3"/>
      <dgm:spPr/>
    </dgm:pt>
    <dgm:pt modelId="{A3B305EB-365C-4930-AB8F-2C2094F096D5}" type="pres">
      <dgm:prSet presAssocID="{1420AAE1-4E30-416B-88A9-0E75376BCAF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C2173-14CB-449E-A2E0-FE956AC7E03D}" type="pres">
      <dgm:prSet presAssocID="{1420AAE1-4E30-416B-88A9-0E75376BCAF5}" presName="accent_1" presStyleCnt="0"/>
      <dgm:spPr/>
    </dgm:pt>
    <dgm:pt modelId="{8899D57F-04FF-42D6-BFD5-DE2989FAA63A}" type="pres">
      <dgm:prSet presAssocID="{1420AAE1-4E30-416B-88A9-0E75376BCAF5}" presName="accentRepeatNode" presStyleLbl="solidFgAcc1" presStyleIdx="0" presStyleCnt="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58E13502-CA48-4E68-AD11-615157CAEAA9}" type="pres">
      <dgm:prSet presAssocID="{C8ECA5A7-9FEB-41B9-B72A-4D11AC2F30B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F22B1-1CC5-44E2-B7F9-E1A93DF092CC}" type="pres">
      <dgm:prSet presAssocID="{C8ECA5A7-9FEB-41B9-B72A-4D11AC2F30B9}" presName="accent_2" presStyleCnt="0"/>
      <dgm:spPr/>
    </dgm:pt>
    <dgm:pt modelId="{A6A74E5F-1823-40BD-9E1A-422B944F8E63}" type="pres">
      <dgm:prSet presAssocID="{C8ECA5A7-9FEB-41B9-B72A-4D11AC2F30B9}" presName="accentRepeatNode" presStyleLbl="solidFgAcc1" presStyleIdx="1" presStyleCnt="3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F4AA188A-E97C-4AE8-92D2-A168D0F1C1EC}" type="pres">
      <dgm:prSet presAssocID="{308E97E1-93EA-4020-86B9-6A219FB76E8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9F3BC-A1E4-493A-A18F-DFCDF3794EE2}" type="pres">
      <dgm:prSet presAssocID="{308E97E1-93EA-4020-86B9-6A219FB76E89}" presName="accent_3" presStyleCnt="0"/>
      <dgm:spPr/>
    </dgm:pt>
    <dgm:pt modelId="{634125DF-F317-4D88-B624-72835CDAA045}" type="pres">
      <dgm:prSet presAssocID="{308E97E1-93EA-4020-86B9-6A219FB76E89}" presName="accentRepeatNode" presStyleLbl="solidFgAcc1" presStyleIdx="2" presStyleCnt="3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</dgm:pt>
  </dgm:ptLst>
  <dgm:cxnLst>
    <dgm:cxn modelId="{C0A61795-37C7-4738-9953-DA0FAEA26087}" type="presOf" srcId="{C64D6AD3-E371-47E7-B77E-0444DFC4019E}" destId="{6DFF99E3-8910-40DE-84E2-AED114119E4C}" srcOrd="0" destOrd="0" presId="urn:microsoft.com/office/officeart/2008/layout/VerticalCurvedList"/>
    <dgm:cxn modelId="{9D72F711-B47B-4361-B72C-8476B2DF9117}" type="presOf" srcId="{1420AAE1-4E30-416B-88A9-0E75376BCAF5}" destId="{A3B305EB-365C-4930-AB8F-2C2094F096D5}" srcOrd="0" destOrd="0" presId="urn:microsoft.com/office/officeart/2008/layout/VerticalCurvedList"/>
    <dgm:cxn modelId="{445263D5-F861-44E4-A42C-83188180F6D0}" type="presOf" srcId="{E8190118-8494-4D13-A7CA-3D487E2D6BBA}" destId="{25F3D24F-411C-4348-BE1D-7FD60D0560B8}" srcOrd="0" destOrd="0" presId="urn:microsoft.com/office/officeart/2008/layout/VerticalCurvedList"/>
    <dgm:cxn modelId="{19F38316-D376-44C3-8CCF-8533961A995F}" srcId="{C64D6AD3-E371-47E7-B77E-0444DFC4019E}" destId="{1420AAE1-4E30-416B-88A9-0E75376BCAF5}" srcOrd="0" destOrd="0" parTransId="{7EDDF361-399B-4E12-B943-D66E303D1653}" sibTransId="{E8190118-8494-4D13-A7CA-3D487E2D6BBA}"/>
    <dgm:cxn modelId="{6A562422-4D21-42C7-9CD6-DD9566F2EA9E}" type="presOf" srcId="{C8ECA5A7-9FEB-41B9-B72A-4D11AC2F30B9}" destId="{58E13502-CA48-4E68-AD11-615157CAEAA9}" srcOrd="0" destOrd="0" presId="urn:microsoft.com/office/officeart/2008/layout/VerticalCurvedList"/>
    <dgm:cxn modelId="{66D090F7-0F95-4D75-97BA-CD7E251C8C34}" srcId="{C64D6AD3-E371-47E7-B77E-0444DFC4019E}" destId="{308E97E1-93EA-4020-86B9-6A219FB76E89}" srcOrd="2" destOrd="0" parTransId="{03706ED9-F1DD-4089-90A1-9E582992A559}" sibTransId="{7DA35A14-A94B-499F-A384-C95A27FF35A6}"/>
    <dgm:cxn modelId="{E9821D39-F8AF-4E6E-B396-6EAA045E572D}" srcId="{C64D6AD3-E371-47E7-B77E-0444DFC4019E}" destId="{C8ECA5A7-9FEB-41B9-B72A-4D11AC2F30B9}" srcOrd="1" destOrd="0" parTransId="{5EB5F816-4E3B-4A2E-A9F9-E2EC2139E7FF}" sibTransId="{1BE320F0-B118-4BAE-A22A-1E48422AD935}"/>
    <dgm:cxn modelId="{BC1A1B72-967C-4E5A-8B4B-4E98671C1468}" type="presOf" srcId="{308E97E1-93EA-4020-86B9-6A219FB76E89}" destId="{F4AA188A-E97C-4AE8-92D2-A168D0F1C1EC}" srcOrd="0" destOrd="0" presId="urn:microsoft.com/office/officeart/2008/layout/VerticalCurvedList"/>
    <dgm:cxn modelId="{C6C7925C-B557-4AD2-AB42-07ABEA3233B0}" type="presParOf" srcId="{6DFF99E3-8910-40DE-84E2-AED114119E4C}" destId="{2D890C3E-18EA-4E9C-995F-AC03CA3B5EFD}" srcOrd="0" destOrd="0" presId="urn:microsoft.com/office/officeart/2008/layout/VerticalCurvedList"/>
    <dgm:cxn modelId="{68619701-747B-4401-BB94-B0D19E32C649}" type="presParOf" srcId="{2D890C3E-18EA-4E9C-995F-AC03CA3B5EFD}" destId="{2638AD31-9DF2-449F-9315-6956256C0925}" srcOrd="0" destOrd="0" presId="urn:microsoft.com/office/officeart/2008/layout/VerticalCurvedList"/>
    <dgm:cxn modelId="{D4539C0B-362D-4F04-870E-1A7D7B0F1D7F}" type="presParOf" srcId="{2638AD31-9DF2-449F-9315-6956256C0925}" destId="{4AD6FEB4-01D2-4BF4-A64A-88D9C3AEDA7E}" srcOrd="0" destOrd="0" presId="urn:microsoft.com/office/officeart/2008/layout/VerticalCurvedList"/>
    <dgm:cxn modelId="{D64E21C9-E937-461E-8ECC-547BBCAFA664}" type="presParOf" srcId="{2638AD31-9DF2-449F-9315-6956256C0925}" destId="{25F3D24F-411C-4348-BE1D-7FD60D0560B8}" srcOrd="1" destOrd="0" presId="urn:microsoft.com/office/officeart/2008/layout/VerticalCurvedList"/>
    <dgm:cxn modelId="{46176F23-B6FE-4AAA-A251-5ACE26512CCA}" type="presParOf" srcId="{2638AD31-9DF2-449F-9315-6956256C0925}" destId="{61567E95-7544-433D-9E6E-F2720A83DC6C}" srcOrd="2" destOrd="0" presId="urn:microsoft.com/office/officeart/2008/layout/VerticalCurvedList"/>
    <dgm:cxn modelId="{7A3D4278-9A88-497C-8759-7C9F3BBECA65}" type="presParOf" srcId="{2638AD31-9DF2-449F-9315-6956256C0925}" destId="{BCB3F8A7-F472-4E48-968A-0DE1BFE43B66}" srcOrd="3" destOrd="0" presId="urn:microsoft.com/office/officeart/2008/layout/VerticalCurvedList"/>
    <dgm:cxn modelId="{013DD758-3195-46AC-ACE2-344708A80664}" type="presParOf" srcId="{2D890C3E-18EA-4E9C-995F-AC03CA3B5EFD}" destId="{A3B305EB-365C-4930-AB8F-2C2094F096D5}" srcOrd="1" destOrd="0" presId="urn:microsoft.com/office/officeart/2008/layout/VerticalCurvedList"/>
    <dgm:cxn modelId="{EC99A571-31E8-4690-A91D-B8C13125555D}" type="presParOf" srcId="{2D890C3E-18EA-4E9C-995F-AC03CA3B5EFD}" destId="{343C2173-14CB-449E-A2E0-FE956AC7E03D}" srcOrd="2" destOrd="0" presId="urn:microsoft.com/office/officeart/2008/layout/VerticalCurvedList"/>
    <dgm:cxn modelId="{9658EC9D-9515-4B1F-9A1F-C2DDF1D90FA7}" type="presParOf" srcId="{343C2173-14CB-449E-A2E0-FE956AC7E03D}" destId="{8899D57F-04FF-42D6-BFD5-DE2989FAA63A}" srcOrd="0" destOrd="0" presId="urn:microsoft.com/office/officeart/2008/layout/VerticalCurvedList"/>
    <dgm:cxn modelId="{76826DD6-E8E5-40F6-8529-0CAB20EE4E54}" type="presParOf" srcId="{2D890C3E-18EA-4E9C-995F-AC03CA3B5EFD}" destId="{58E13502-CA48-4E68-AD11-615157CAEAA9}" srcOrd="3" destOrd="0" presId="urn:microsoft.com/office/officeart/2008/layout/VerticalCurvedList"/>
    <dgm:cxn modelId="{C4284B76-ACA3-4C9A-B283-E9205F1A6926}" type="presParOf" srcId="{2D890C3E-18EA-4E9C-995F-AC03CA3B5EFD}" destId="{BEDF22B1-1CC5-44E2-B7F9-E1A93DF092CC}" srcOrd="4" destOrd="0" presId="urn:microsoft.com/office/officeart/2008/layout/VerticalCurvedList"/>
    <dgm:cxn modelId="{C13F4659-F982-46B5-A1CC-5A5B815EB52D}" type="presParOf" srcId="{BEDF22B1-1CC5-44E2-B7F9-E1A93DF092CC}" destId="{A6A74E5F-1823-40BD-9E1A-422B944F8E63}" srcOrd="0" destOrd="0" presId="urn:microsoft.com/office/officeart/2008/layout/VerticalCurvedList"/>
    <dgm:cxn modelId="{4ACCD0EF-D890-4476-9FBE-6BAC73FA123A}" type="presParOf" srcId="{2D890C3E-18EA-4E9C-995F-AC03CA3B5EFD}" destId="{F4AA188A-E97C-4AE8-92D2-A168D0F1C1EC}" srcOrd="5" destOrd="0" presId="urn:microsoft.com/office/officeart/2008/layout/VerticalCurvedList"/>
    <dgm:cxn modelId="{C72E1160-6A35-467D-879D-704F052D3677}" type="presParOf" srcId="{2D890C3E-18EA-4E9C-995F-AC03CA3B5EFD}" destId="{0279F3BC-A1E4-493A-A18F-DFCDF3794EE2}" srcOrd="6" destOrd="0" presId="urn:microsoft.com/office/officeart/2008/layout/VerticalCurvedList"/>
    <dgm:cxn modelId="{6CDB7C6F-B761-482B-AD8E-D29B66C796FA}" type="presParOf" srcId="{0279F3BC-A1E4-493A-A18F-DFCDF3794EE2}" destId="{634125DF-F317-4D88-B624-72835CDAA0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3D923E-CAC0-4390-9869-2D8A0BBF4C84}" type="doc">
      <dgm:prSet loTypeId="urn:microsoft.com/office/officeart/2005/8/layout/chart3" loCatId="cycle" qsTypeId="urn:microsoft.com/office/officeart/2005/8/quickstyle/3d6" qsCatId="3D" csTypeId="urn:microsoft.com/office/officeart/2005/8/colors/accent1_2" csCatId="accent1" phldr="1"/>
      <dgm:spPr/>
    </dgm:pt>
    <dgm:pt modelId="{042DEEF4-698E-47F9-908B-20359927138A}">
      <dgm:prSet phldrT="[Text]"/>
      <dgm:spPr/>
      <dgm:t>
        <a:bodyPr/>
        <a:lstStyle/>
        <a:p>
          <a:r>
            <a:rPr lang="en-US" b="1" dirty="0" err="1" smtClean="0">
              <a:latin typeface="Calibri" panose="020F0502020204030204" pitchFamily="34" charset="0"/>
            </a:rPr>
            <a:t>CapEx</a:t>
          </a:r>
          <a:r>
            <a:rPr lang="en-US" b="1" dirty="0" smtClean="0">
              <a:latin typeface="Calibri" panose="020F0502020204030204" pitchFamily="34" charset="0"/>
            </a:rPr>
            <a:t> as % of Sales</a:t>
          </a:r>
          <a:endParaRPr lang="en-US" b="1" dirty="0">
            <a:latin typeface="Calibri" panose="020F0502020204030204" pitchFamily="34" charset="0"/>
          </a:endParaRPr>
        </a:p>
      </dgm:t>
    </dgm:pt>
    <dgm:pt modelId="{ADD1B825-A3DA-430A-B8B8-A7EC0C7F8C48}" type="parTrans" cxnId="{88ABCD59-2888-4B54-AAC3-74347072B66D}">
      <dgm:prSet/>
      <dgm:spPr/>
      <dgm:t>
        <a:bodyPr/>
        <a:lstStyle/>
        <a:p>
          <a:endParaRPr lang="en-US"/>
        </a:p>
      </dgm:t>
    </dgm:pt>
    <dgm:pt modelId="{513E462F-9A4A-4930-9373-A1EE6BA3D0AF}" type="sibTrans" cxnId="{88ABCD59-2888-4B54-AAC3-74347072B66D}">
      <dgm:prSet/>
      <dgm:spPr/>
      <dgm:t>
        <a:bodyPr/>
        <a:lstStyle/>
        <a:p>
          <a:endParaRPr lang="en-US"/>
        </a:p>
      </dgm:t>
    </dgm:pt>
    <dgm:pt modelId="{C2E90894-9FA0-40F5-BF20-AF99E7DA8CB8}">
      <dgm:prSet phldrT="[Text]" custT="1"/>
      <dgm:spPr/>
      <dgm:t>
        <a:bodyPr/>
        <a:lstStyle/>
        <a:p>
          <a:r>
            <a:rPr lang="en-US" sz="2000" b="1" dirty="0" err="1" smtClean="0">
              <a:latin typeface="Calibri" panose="020F0502020204030204" pitchFamily="34" charset="0"/>
            </a:rPr>
            <a:t>CapEx</a:t>
          </a:r>
          <a:r>
            <a:rPr lang="en-US" sz="2000" b="1" dirty="0" smtClean="0">
              <a:latin typeface="Calibri" panose="020F0502020204030204" pitchFamily="34" charset="0"/>
            </a:rPr>
            <a:t> vs. Rent Expense</a:t>
          </a:r>
          <a:endParaRPr lang="en-US" sz="2000" b="1" dirty="0">
            <a:latin typeface="Calibri" panose="020F0502020204030204" pitchFamily="34" charset="0"/>
          </a:endParaRPr>
        </a:p>
      </dgm:t>
    </dgm:pt>
    <dgm:pt modelId="{C2D54069-DD24-4B12-8F39-57D066F6E355}" type="parTrans" cxnId="{241C4C2B-6631-4CB8-BE09-20F013B94182}">
      <dgm:prSet/>
      <dgm:spPr/>
      <dgm:t>
        <a:bodyPr/>
        <a:lstStyle/>
        <a:p>
          <a:endParaRPr lang="en-US"/>
        </a:p>
      </dgm:t>
    </dgm:pt>
    <dgm:pt modelId="{8D304AE7-0F23-497E-A2EC-3686005F08D1}" type="sibTrans" cxnId="{241C4C2B-6631-4CB8-BE09-20F013B94182}">
      <dgm:prSet/>
      <dgm:spPr/>
      <dgm:t>
        <a:bodyPr/>
        <a:lstStyle/>
        <a:p>
          <a:endParaRPr lang="en-US"/>
        </a:p>
      </dgm:t>
    </dgm:pt>
    <dgm:pt modelId="{AD4F40B3-E208-421E-A039-4E67C3D1A48D}">
      <dgm:prSet phldrT="[Text]" custT="1"/>
      <dgm:spPr/>
      <dgm:t>
        <a:bodyPr/>
        <a:lstStyle/>
        <a:p>
          <a:r>
            <a:rPr lang="en-US" sz="2000" b="1" dirty="0" err="1" smtClean="0">
              <a:latin typeface="Calibri" panose="020F0502020204030204" pitchFamily="34" charset="0"/>
            </a:rPr>
            <a:t>CapEx</a:t>
          </a:r>
          <a:r>
            <a:rPr lang="en-US" sz="2000" b="1" dirty="0" smtClean="0">
              <a:latin typeface="Calibri" panose="020F0502020204030204" pitchFamily="34" charset="0"/>
            </a:rPr>
            <a:t> as % of Gross PPE</a:t>
          </a:r>
          <a:endParaRPr lang="en-US" sz="1900" b="1" dirty="0">
            <a:latin typeface="Calibri" panose="020F0502020204030204" pitchFamily="34" charset="0"/>
          </a:endParaRPr>
        </a:p>
      </dgm:t>
    </dgm:pt>
    <dgm:pt modelId="{F6945E83-F3C0-4D82-AF11-5BD565C5E504}" type="parTrans" cxnId="{9F7CE4AE-464A-4DF4-8174-8D2E11AC4659}">
      <dgm:prSet/>
      <dgm:spPr/>
      <dgm:t>
        <a:bodyPr/>
        <a:lstStyle/>
        <a:p>
          <a:endParaRPr lang="en-US"/>
        </a:p>
      </dgm:t>
    </dgm:pt>
    <dgm:pt modelId="{7E7A0B53-3CBE-4D17-8CAA-432CF8B1DDE7}" type="sibTrans" cxnId="{9F7CE4AE-464A-4DF4-8174-8D2E11AC4659}">
      <dgm:prSet/>
      <dgm:spPr/>
      <dgm:t>
        <a:bodyPr/>
        <a:lstStyle/>
        <a:p>
          <a:endParaRPr lang="en-US"/>
        </a:p>
      </dgm:t>
    </dgm:pt>
    <dgm:pt modelId="{92AB3D50-9093-4B52-8E79-C90B782F470C}" type="pres">
      <dgm:prSet presAssocID="{CD3D923E-CAC0-4390-9869-2D8A0BBF4C84}" presName="compositeShape" presStyleCnt="0">
        <dgm:presLayoutVars>
          <dgm:chMax val="7"/>
          <dgm:dir/>
          <dgm:resizeHandles val="exact"/>
        </dgm:presLayoutVars>
      </dgm:prSet>
      <dgm:spPr/>
    </dgm:pt>
    <dgm:pt modelId="{5AA74D37-5900-4C0F-BA79-44FEF2A73E82}" type="pres">
      <dgm:prSet presAssocID="{CD3D923E-CAC0-4390-9869-2D8A0BBF4C84}" presName="wedge1" presStyleLbl="node1" presStyleIdx="0" presStyleCnt="3"/>
      <dgm:spPr/>
      <dgm:t>
        <a:bodyPr/>
        <a:lstStyle/>
        <a:p>
          <a:endParaRPr lang="en-US"/>
        </a:p>
      </dgm:t>
    </dgm:pt>
    <dgm:pt modelId="{9C03EACD-4772-4D46-9278-0A470E322EA5}" type="pres">
      <dgm:prSet presAssocID="{CD3D923E-CAC0-4390-9869-2D8A0BBF4C8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339E3-844E-4459-9F7F-C75D9B0EA001}" type="pres">
      <dgm:prSet presAssocID="{CD3D923E-CAC0-4390-9869-2D8A0BBF4C84}" presName="wedge2" presStyleLbl="node1" presStyleIdx="1" presStyleCnt="3"/>
      <dgm:spPr/>
      <dgm:t>
        <a:bodyPr/>
        <a:lstStyle/>
        <a:p>
          <a:endParaRPr lang="en-US"/>
        </a:p>
      </dgm:t>
    </dgm:pt>
    <dgm:pt modelId="{AD4DD0B8-80AB-4818-B73A-6825FE567619}" type="pres">
      <dgm:prSet presAssocID="{CD3D923E-CAC0-4390-9869-2D8A0BBF4C8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170EA-4114-4FC1-AFD8-94E5DF337472}" type="pres">
      <dgm:prSet presAssocID="{CD3D923E-CAC0-4390-9869-2D8A0BBF4C84}" presName="wedge3" presStyleLbl="node1" presStyleIdx="2" presStyleCnt="3"/>
      <dgm:spPr/>
      <dgm:t>
        <a:bodyPr/>
        <a:lstStyle/>
        <a:p>
          <a:endParaRPr lang="en-US"/>
        </a:p>
      </dgm:t>
    </dgm:pt>
    <dgm:pt modelId="{D02C1809-E6E8-40AF-827E-9FADD6CF4AAD}" type="pres">
      <dgm:prSet presAssocID="{CD3D923E-CAC0-4390-9869-2D8A0BBF4C8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C39C30-E397-6D47-8547-2C801444D1E7}" type="presOf" srcId="{AD4F40B3-E208-421E-A039-4E67C3D1A48D}" destId="{28A170EA-4114-4FC1-AFD8-94E5DF337472}" srcOrd="0" destOrd="0" presId="urn:microsoft.com/office/officeart/2005/8/layout/chart3"/>
    <dgm:cxn modelId="{12CA2B57-193F-0747-8F48-0F3E441BA07A}" type="presOf" srcId="{042DEEF4-698E-47F9-908B-20359927138A}" destId="{9C03EACD-4772-4D46-9278-0A470E322EA5}" srcOrd="1" destOrd="0" presId="urn:microsoft.com/office/officeart/2005/8/layout/chart3"/>
    <dgm:cxn modelId="{D5A085F1-F2B6-9040-AC1A-F1DE12D68437}" type="presOf" srcId="{AD4F40B3-E208-421E-A039-4E67C3D1A48D}" destId="{D02C1809-E6E8-40AF-827E-9FADD6CF4AAD}" srcOrd="1" destOrd="0" presId="urn:microsoft.com/office/officeart/2005/8/layout/chart3"/>
    <dgm:cxn modelId="{9F7CE4AE-464A-4DF4-8174-8D2E11AC4659}" srcId="{CD3D923E-CAC0-4390-9869-2D8A0BBF4C84}" destId="{AD4F40B3-E208-421E-A039-4E67C3D1A48D}" srcOrd="2" destOrd="0" parTransId="{F6945E83-F3C0-4D82-AF11-5BD565C5E504}" sibTransId="{7E7A0B53-3CBE-4D17-8CAA-432CF8B1DDE7}"/>
    <dgm:cxn modelId="{241C4C2B-6631-4CB8-BE09-20F013B94182}" srcId="{CD3D923E-CAC0-4390-9869-2D8A0BBF4C84}" destId="{C2E90894-9FA0-40F5-BF20-AF99E7DA8CB8}" srcOrd="1" destOrd="0" parTransId="{C2D54069-DD24-4B12-8F39-57D066F6E355}" sibTransId="{8D304AE7-0F23-497E-A2EC-3686005F08D1}"/>
    <dgm:cxn modelId="{45ED4441-A46B-D740-93AB-0437C6D6B658}" type="presOf" srcId="{CD3D923E-CAC0-4390-9869-2D8A0BBF4C84}" destId="{92AB3D50-9093-4B52-8E79-C90B782F470C}" srcOrd="0" destOrd="0" presId="urn:microsoft.com/office/officeart/2005/8/layout/chart3"/>
    <dgm:cxn modelId="{97FF0428-87C9-214B-A8E6-B9CDFFA66438}" type="presOf" srcId="{C2E90894-9FA0-40F5-BF20-AF99E7DA8CB8}" destId="{DBA339E3-844E-4459-9F7F-C75D9B0EA001}" srcOrd="0" destOrd="0" presId="urn:microsoft.com/office/officeart/2005/8/layout/chart3"/>
    <dgm:cxn modelId="{26F4FEAF-B038-0B4D-BFF5-5F9F8CACB8C7}" type="presOf" srcId="{042DEEF4-698E-47F9-908B-20359927138A}" destId="{5AA74D37-5900-4C0F-BA79-44FEF2A73E82}" srcOrd="0" destOrd="0" presId="urn:microsoft.com/office/officeart/2005/8/layout/chart3"/>
    <dgm:cxn modelId="{01E0DDEE-5305-C141-BC63-93F02321F688}" type="presOf" srcId="{C2E90894-9FA0-40F5-BF20-AF99E7DA8CB8}" destId="{AD4DD0B8-80AB-4818-B73A-6825FE567619}" srcOrd="1" destOrd="0" presId="urn:microsoft.com/office/officeart/2005/8/layout/chart3"/>
    <dgm:cxn modelId="{88ABCD59-2888-4B54-AAC3-74347072B66D}" srcId="{CD3D923E-CAC0-4390-9869-2D8A0BBF4C84}" destId="{042DEEF4-698E-47F9-908B-20359927138A}" srcOrd="0" destOrd="0" parTransId="{ADD1B825-A3DA-430A-B8B8-A7EC0C7F8C48}" sibTransId="{513E462F-9A4A-4930-9373-A1EE6BA3D0AF}"/>
    <dgm:cxn modelId="{0B1C59CC-2D88-D14F-9021-BB3B5452A0E2}" type="presParOf" srcId="{92AB3D50-9093-4B52-8E79-C90B782F470C}" destId="{5AA74D37-5900-4C0F-BA79-44FEF2A73E82}" srcOrd="0" destOrd="0" presId="urn:microsoft.com/office/officeart/2005/8/layout/chart3"/>
    <dgm:cxn modelId="{4BFFF046-78BD-5D46-AB1E-700359DD4FCA}" type="presParOf" srcId="{92AB3D50-9093-4B52-8E79-C90B782F470C}" destId="{9C03EACD-4772-4D46-9278-0A470E322EA5}" srcOrd="1" destOrd="0" presId="urn:microsoft.com/office/officeart/2005/8/layout/chart3"/>
    <dgm:cxn modelId="{FF1680EF-C36F-D44D-A865-A398EFCA0FD3}" type="presParOf" srcId="{92AB3D50-9093-4B52-8E79-C90B782F470C}" destId="{DBA339E3-844E-4459-9F7F-C75D9B0EA001}" srcOrd="2" destOrd="0" presId="urn:microsoft.com/office/officeart/2005/8/layout/chart3"/>
    <dgm:cxn modelId="{1BF3D649-C1D9-2540-A18D-5BD75A8F3648}" type="presParOf" srcId="{92AB3D50-9093-4B52-8E79-C90B782F470C}" destId="{AD4DD0B8-80AB-4818-B73A-6825FE567619}" srcOrd="3" destOrd="0" presId="urn:microsoft.com/office/officeart/2005/8/layout/chart3"/>
    <dgm:cxn modelId="{86EAEF88-B76B-3E4A-AF38-F416B2259D7D}" type="presParOf" srcId="{92AB3D50-9093-4B52-8E79-C90B782F470C}" destId="{28A170EA-4114-4FC1-AFD8-94E5DF337472}" srcOrd="4" destOrd="0" presId="urn:microsoft.com/office/officeart/2005/8/layout/chart3"/>
    <dgm:cxn modelId="{271A9D1A-9825-424F-A313-9EB0AA54CA6E}" type="presParOf" srcId="{92AB3D50-9093-4B52-8E79-C90B782F470C}" destId="{D02C1809-E6E8-40AF-827E-9FADD6CF4AAD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EC45FA-673B-486E-8070-054629E29E8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690DD5-BC60-4589-BC4E-C5CF58F97676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</a:rPr>
            <a:t>Growth drives higher </a:t>
          </a:r>
          <a:r>
            <a:rPr lang="en-US" sz="2000" b="1" dirty="0" err="1" smtClean="0">
              <a:latin typeface="Calibri" panose="020F0502020204030204" pitchFamily="34" charset="0"/>
            </a:rPr>
            <a:t>CapEx</a:t>
          </a:r>
          <a:endParaRPr lang="en-US" sz="2000" b="1" dirty="0">
            <a:latin typeface="Calibri" panose="020F0502020204030204" pitchFamily="34" charset="0"/>
          </a:endParaRPr>
        </a:p>
      </dgm:t>
    </dgm:pt>
    <dgm:pt modelId="{6915A707-C5EA-4867-965B-2A5D7E81ACD0}" type="parTrans" cxnId="{E81BD96A-EAD5-4731-826A-5A6C099611D7}">
      <dgm:prSet/>
      <dgm:spPr/>
      <dgm:t>
        <a:bodyPr/>
        <a:lstStyle/>
        <a:p>
          <a:endParaRPr lang="en-US"/>
        </a:p>
      </dgm:t>
    </dgm:pt>
    <dgm:pt modelId="{34C08F1D-66DD-4E75-9525-31FDFB11417C}" type="sibTrans" cxnId="{E81BD96A-EAD5-4731-826A-5A6C099611D7}">
      <dgm:prSet/>
      <dgm:spPr/>
      <dgm:t>
        <a:bodyPr/>
        <a:lstStyle/>
        <a:p>
          <a:endParaRPr lang="en-US"/>
        </a:p>
      </dgm:t>
    </dgm:pt>
    <dgm:pt modelId="{13F10F39-98BB-4AC2-8617-D643E04C7894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125+ stores opened annually.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CCEA2C09-9ED3-4B1D-89CD-BA435163B2A8}" type="parTrans" cxnId="{29064C2F-8EA5-4D79-B1D1-DD3D26ACBD80}">
      <dgm:prSet/>
      <dgm:spPr/>
      <dgm:t>
        <a:bodyPr/>
        <a:lstStyle/>
        <a:p>
          <a:endParaRPr lang="en-US"/>
        </a:p>
      </dgm:t>
    </dgm:pt>
    <dgm:pt modelId="{70B6DF91-6E5F-42A3-B74C-0C285C8ADFB1}" type="sibTrans" cxnId="{29064C2F-8EA5-4D79-B1D1-DD3D26ACBD80}">
      <dgm:prSet/>
      <dgm:spPr/>
      <dgm:t>
        <a:bodyPr/>
        <a:lstStyle/>
        <a:p>
          <a:endParaRPr lang="en-US"/>
        </a:p>
      </dgm:t>
    </dgm:pt>
    <dgm:pt modelId="{7EF47F4B-34A0-4B8F-ABE9-BB4CB54A4580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$0.3m </a:t>
          </a:r>
          <a:r>
            <a:rPr lang="en-US" sz="1600" b="1" dirty="0" err="1" smtClean="0">
              <a:latin typeface="Calibri" panose="020F0502020204030204" pitchFamily="34" charset="0"/>
            </a:rPr>
            <a:t>CapEx</a:t>
          </a:r>
          <a:r>
            <a:rPr lang="en-US" sz="1600" b="1" dirty="0" smtClean="0">
              <a:latin typeface="Calibri" panose="020F0502020204030204" pitchFamily="34" charset="0"/>
            </a:rPr>
            <a:t> invested per store.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4529DD15-6F28-4678-88BA-F5496C544125}" type="parTrans" cxnId="{E0C4820F-ECFA-4FB4-B711-7489E50B87CD}">
      <dgm:prSet/>
      <dgm:spPr/>
      <dgm:t>
        <a:bodyPr/>
        <a:lstStyle/>
        <a:p>
          <a:endParaRPr lang="en-US"/>
        </a:p>
      </dgm:t>
    </dgm:pt>
    <dgm:pt modelId="{6BC9751C-41F5-42AF-9AA4-3AB80606B2D4}" type="sibTrans" cxnId="{E0C4820F-ECFA-4FB4-B711-7489E50B87CD}">
      <dgm:prSet/>
      <dgm:spPr/>
      <dgm:t>
        <a:bodyPr/>
        <a:lstStyle/>
        <a:p>
          <a:endParaRPr lang="en-US"/>
        </a:p>
      </dgm:t>
    </dgm:pt>
    <dgm:pt modelId="{94AE0BE3-2B79-4F9F-8250-CE69CE9ADAB0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Southeast distribution center $42m in Q1 2019.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16261A20-A77C-4489-B248-3C62F5D97529}" type="parTrans" cxnId="{FCDC24F9-AD48-43A4-B19D-270E9304B590}">
      <dgm:prSet/>
      <dgm:spPr/>
      <dgm:t>
        <a:bodyPr/>
        <a:lstStyle/>
        <a:p>
          <a:endParaRPr lang="en-US"/>
        </a:p>
      </dgm:t>
    </dgm:pt>
    <dgm:pt modelId="{AE57D2B9-0E14-4737-A62B-01AB7C95F17A}" type="sibTrans" cxnId="{FCDC24F9-AD48-43A4-B19D-270E9304B590}">
      <dgm:prSet/>
      <dgm:spPr/>
      <dgm:t>
        <a:bodyPr/>
        <a:lstStyle/>
        <a:p>
          <a:endParaRPr lang="en-US"/>
        </a:p>
      </dgm:t>
    </dgm:pt>
    <dgm:pt modelId="{3612FB72-BC98-4A2D-AF0E-212F468E5178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Southwest distribution center planned in H1 2020.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C356F98F-57B4-47FC-BA78-F9AD703B042D}" type="parTrans" cxnId="{CE77969A-834E-4559-965A-6C924F9F6B5C}">
      <dgm:prSet/>
      <dgm:spPr/>
      <dgm:t>
        <a:bodyPr/>
        <a:lstStyle/>
        <a:p>
          <a:endParaRPr lang="en-US"/>
        </a:p>
      </dgm:t>
    </dgm:pt>
    <dgm:pt modelId="{4963C439-97EC-4359-9B41-F3E39BF513BE}" type="sibTrans" cxnId="{CE77969A-834E-4559-965A-6C924F9F6B5C}">
      <dgm:prSet/>
      <dgm:spPr/>
      <dgm:t>
        <a:bodyPr/>
        <a:lstStyle/>
        <a:p>
          <a:endParaRPr lang="en-US"/>
        </a:p>
      </dgm:t>
    </dgm:pt>
    <dgm:pt modelId="{60740502-16D6-4CA9-B223-32BAB9BD718B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Corporate infrastructure, e.g. POS system.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1DF645E9-E573-4622-9AA8-535D267B0FD8}" type="parTrans" cxnId="{DBC3A330-A214-48FD-9C7A-62B3915AFD79}">
      <dgm:prSet/>
      <dgm:spPr/>
      <dgm:t>
        <a:bodyPr/>
        <a:lstStyle/>
        <a:p>
          <a:endParaRPr lang="en-US"/>
        </a:p>
      </dgm:t>
    </dgm:pt>
    <dgm:pt modelId="{84A05627-2372-4A1C-B732-B162FFF311D5}" type="sibTrans" cxnId="{DBC3A330-A214-48FD-9C7A-62B3915AFD79}">
      <dgm:prSet/>
      <dgm:spPr/>
      <dgm:t>
        <a:bodyPr/>
        <a:lstStyle/>
        <a:p>
          <a:endParaRPr lang="en-US"/>
        </a:p>
      </dgm:t>
    </dgm:pt>
    <dgm:pt modelId="{C93E657F-4257-4888-9938-F5F01AD7A9B6}" type="pres">
      <dgm:prSet presAssocID="{B4EC45FA-673B-486E-8070-054629E29E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612491-8CAC-435B-A881-73E1D77C4F42}" type="pres">
      <dgm:prSet presAssocID="{16690DD5-BC60-4589-BC4E-C5CF58F97676}" presName="parentText" presStyleLbl="node1" presStyleIdx="0" presStyleCnt="1" custScaleY="121403" custLinFactNeighborY="-6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0D5C7-6E59-46F2-9DD0-6AC7FD21C2A6}" type="pres">
      <dgm:prSet presAssocID="{16690DD5-BC60-4589-BC4E-C5CF58F97676}" presName="childText" presStyleLbl="revTx" presStyleIdx="0" presStyleCnt="1" custLinFactNeighborY="-21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42DE20-0EBF-DD47-A4D3-EF652128641B}" type="presOf" srcId="{3612FB72-BC98-4A2D-AF0E-212F468E5178}" destId="{F3F0D5C7-6E59-46F2-9DD0-6AC7FD21C2A6}" srcOrd="0" destOrd="3" presId="urn:microsoft.com/office/officeart/2005/8/layout/vList2"/>
    <dgm:cxn modelId="{C1A6F302-F1A7-1740-AE66-B9EE9841E8D7}" type="presOf" srcId="{60740502-16D6-4CA9-B223-32BAB9BD718B}" destId="{F3F0D5C7-6E59-46F2-9DD0-6AC7FD21C2A6}" srcOrd="0" destOrd="4" presId="urn:microsoft.com/office/officeart/2005/8/layout/vList2"/>
    <dgm:cxn modelId="{5E826032-1FF2-3B48-BBDC-02105E35C7DC}" type="presOf" srcId="{16690DD5-BC60-4589-BC4E-C5CF58F97676}" destId="{A8612491-8CAC-435B-A881-73E1D77C4F42}" srcOrd="0" destOrd="0" presId="urn:microsoft.com/office/officeart/2005/8/layout/vList2"/>
    <dgm:cxn modelId="{CE77969A-834E-4559-965A-6C924F9F6B5C}" srcId="{16690DD5-BC60-4589-BC4E-C5CF58F97676}" destId="{3612FB72-BC98-4A2D-AF0E-212F468E5178}" srcOrd="3" destOrd="0" parTransId="{C356F98F-57B4-47FC-BA78-F9AD703B042D}" sibTransId="{4963C439-97EC-4359-9B41-F3E39BF513BE}"/>
    <dgm:cxn modelId="{90667D42-8D2B-7A43-9555-4BB84EEE2399}" type="presOf" srcId="{94AE0BE3-2B79-4F9F-8250-CE69CE9ADAB0}" destId="{F3F0D5C7-6E59-46F2-9DD0-6AC7FD21C2A6}" srcOrd="0" destOrd="2" presId="urn:microsoft.com/office/officeart/2005/8/layout/vList2"/>
    <dgm:cxn modelId="{29064C2F-8EA5-4D79-B1D1-DD3D26ACBD80}" srcId="{16690DD5-BC60-4589-BC4E-C5CF58F97676}" destId="{13F10F39-98BB-4AC2-8617-D643E04C7894}" srcOrd="0" destOrd="0" parTransId="{CCEA2C09-9ED3-4B1D-89CD-BA435163B2A8}" sibTransId="{70B6DF91-6E5F-42A3-B74C-0C285C8ADFB1}"/>
    <dgm:cxn modelId="{2B6A07B2-E93A-0C43-9518-078173DA4B83}" type="presOf" srcId="{7EF47F4B-34A0-4B8F-ABE9-BB4CB54A4580}" destId="{F3F0D5C7-6E59-46F2-9DD0-6AC7FD21C2A6}" srcOrd="0" destOrd="1" presId="urn:microsoft.com/office/officeart/2005/8/layout/vList2"/>
    <dgm:cxn modelId="{FCDC24F9-AD48-43A4-B19D-270E9304B590}" srcId="{16690DD5-BC60-4589-BC4E-C5CF58F97676}" destId="{94AE0BE3-2B79-4F9F-8250-CE69CE9ADAB0}" srcOrd="2" destOrd="0" parTransId="{16261A20-A77C-4489-B248-3C62F5D97529}" sibTransId="{AE57D2B9-0E14-4737-A62B-01AB7C95F17A}"/>
    <dgm:cxn modelId="{7E85B737-0393-1E45-8A30-AC7571EC74F3}" type="presOf" srcId="{13F10F39-98BB-4AC2-8617-D643E04C7894}" destId="{F3F0D5C7-6E59-46F2-9DD0-6AC7FD21C2A6}" srcOrd="0" destOrd="0" presId="urn:microsoft.com/office/officeart/2005/8/layout/vList2"/>
    <dgm:cxn modelId="{E81BD96A-EAD5-4731-826A-5A6C099611D7}" srcId="{B4EC45FA-673B-486E-8070-054629E29E8B}" destId="{16690DD5-BC60-4589-BC4E-C5CF58F97676}" srcOrd="0" destOrd="0" parTransId="{6915A707-C5EA-4867-965B-2A5D7E81ACD0}" sibTransId="{34C08F1D-66DD-4E75-9525-31FDFB11417C}"/>
    <dgm:cxn modelId="{E0C4820F-ECFA-4FB4-B711-7489E50B87CD}" srcId="{16690DD5-BC60-4589-BC4E-C5CF58F97676}" destId="{7EF47F4B-34A0-4B8F-ABE9-BB4CB54A4580}" srcOrd="1" destOrd="0" parTransId="{4529DD15-6F28-4678-88BA-F5496C544125}" sibTransId="{6BC9751C-41F5-42AF-9AA4-3AB80606B2D4}"/>
    <dgm:cxn modelId="{DBC3A330-A214-48FD-9C7A-62B3915AFD79}" srcId="{16690DD5-BC60-4589-BC4E-C5CF58F97676}" destId="{60740502-16D6-4CA9-B223-32BAB9BD718B}" srcOrd="4" destOrd="0" parTransId="{1DF645E9-E573-4622-9AA8-535D267B0FD8}" sibTransId="{84A05627-2372-4A1C-B732-B162FFF311D5}"/>
    <dgm:cxn modelId="{DE3569B4-0A16-9546-A335-7E89831D7605}" type="presOf" srcId="{B4EC45FA-673B-486E-8070-054629E29E8B}" destId="{C93E657F-4257-4888-9938-F5F01AD7A9B6}" srcOrd="0" destOrd="0" presId="urn:microsoft.com/office/officeart/2005/8/layout/vList2"/>
    <dgm:cxn modelId="{44E3C86C-8D07-B94C-B081-B7E37BC96155}" type="presParOf" srcId="{C93E657F-4257-4888-9938-F5F01AD7A9B6}" destId="{A8612491-8CAC-435B-A881-73E1D77C4F42}" srcOrd="0" destOrd="0" presId="urn:microsoft.com/office/officeart/2005/8/layout/vList2"/>
    <dgm:cxn modelId="{92A2E2B9-A122-8544-934B-76D207C1B90E}" type="presParOf" srcId="{C93E657F-4257-4888-9938-F5F01AD7A9B6}" destId="{F3F0D5C7-6E59-46F2-9DD0-6AC7FD21C2A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EC45FA-673B-486E-8070-054629E29E8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690DD5-BC60-4589-BC4E-C5CF58F97676}">
      <dgm:prSet phldrT="[Text]" custT="1"/>
      <dgm:spPr/>
      <dgm:t>
        <a:bodyPr/>
        <a:lstStyle/>
        <a:p>
          <a:r>
            <a:rPr lang="en-US" sz="2000" b="1" dirty="0" err="1" smtClean="0">
              <a:latin typeface="Calibri" panose="020F0502020204030204" pitchFamily="34" charset="0"/>
            </a:rPr>
            <a:t>CapEx</a:t>
          </a:r>
          <a:r>
            <a:rPr lang="en-US" sz="2000" b="1" dirty="0" smtClean="0">
              <a:latin typeface="Calibri" panose="020F0502020204030204" pitchFamily="34" charset="0"/>
            </a:rPr>
            <a:t> turns into sales growth</a:t>
          </a:r>
          <a:endParaRPr lang="en-US" sz="2000" b="1" dirty="0">
            <a:latin typeface="Calibri" panose="020F0502020204030204" pitchFamily="34" charset="0"/>
          </a:endParaRPr>
        </a:p>
      </dgm:t>
    </dgm:pt>
    <dgm:pt modelId="{6915A707-C5EA-4867-965B-2A5D7E81ACD0}" type="parTrans" cxnId="{E81BD96A-EAD5-4731-826A-5A6C099611D7}">
      <dgm:prSet/>
      <dgm:spPr/>
      <dgm:t>
        <a:bodyPr/>
        <a:lstStyle/>
        <a:p>
          <a:endParaRPr lang="en-US"/>
        </a:p>
      </dgm:t>
    </dgm:pt>
    <dgm:pt modelId="{34C08F1D-66DD-4E75-9525-31FDFB11417C}" type="sibTrans" cxnId="{E81BD96A-EAD5-4731-826A-5A6C099611D7}">
      <dgm:prSet/>
      <dgm:spPr/>
      <dgm:t>
        <a:bodyPr/>
        <a:lstStyle/>
        <a:p>
          <a:endParaRPr lang="en-US"/>
        </a:p>
      </dgm:t>
    </dgm:pt>
    <dgm:pt modelId="{13F10F39-98BB-4AC2-8617-D643E04C7894}">
      <dgm:prSet phldrT="[Text]" custT="1"/>
      <dgm:spPr/>
      <dgm:t>
        <a:bodyPr/>
        <a:lstStyle/>
        <a:p>
          <a:r>
            <a:rPr lang="en-US" sz="1600" b="1" dirty="0" err="1" smtClean="0">
              <a:latin typeface="Calibri" panose="020F0502020204030204" pitchFamily="34" charset="0"/>
            </a:rPr>
            <a:t>CapEx</a:t>
          </a:r>
          <a:r>
            <a:rPr lang="en-US" sz="1600" b="1" dirty="0" smtClean="0">
              <a:latin typeface="Calibri" panose="020F0502020204030204" pitchFamily="34" charset="0"/>
            </a:rPr>
            <a:t> growth 5yr avg. 28% vs. Sales growth 25%.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CCEA2C09-9ED3-4B1D-89CD-BA435163B2A8}" type="parTrans" cxnId="{29064C2F-8EA5-4D79-B1D1-DD3D26ACBD80}">
      <dgm:prSet/>
      <dgm:spPr/>
      <dgm:t>
        <a:bodyPr/>
        <a:lstStyle/>
        <a:p>
          <a:endParaRPr lang="en-US"/>
        </a:p>
      </dgm:t>
    </dgm:pt>
    <dgm:pt modelId="{70B6DF91-6E5F-42A3-B74C-0C285C8ADFB1}" type="sibTrans" cxnId="{29064C2F-8EA5-4D79-B1D1-DD3D26ACBD80}">
      <dgm:prSet/>
      <dgm:spPr/>
      <dgm:t>
        <a:bodyPr/>
        <a:lstStyle/>
        <a:p>
          <a:endParaRPr lang="en-US"/>
        </a:p>
      </dgm:t>
    </dgm:pt>
    <dgm:pt modelId="{7E66810E-AEAC-41C7-8105-5AD535A8B429}">
      <dgm:prSet phldrT="[Text]" custT="1"/>
      <dgm:spPr/>
      <dgm:t>
        <a:bodyPr/>
        <a:lstStyle/>
        <a:p>
          <a:r>
            <a:rPr lang="en-US" sz="2000" b="1" dirty="0" err="1" smtClean="0">
              <a:latin typeface="Calibri" panose="020F0502020204030204" pitchFamily="34" charset="0"/>
            </a:rPr>
            <a:t>CapEx</a:t>
          </a:r>
          <a:r>
            <a:rPr lang="en-US" sz="2000" b="1" dirty="0" smtClean="0">
              <a:latin typeface="Calibri" panose="020F0502020204030204" pitchFamily="34" charset="0"/>
            </a:rPr>
            <a:t> growth vs. rent expense</a:t>
          </a:r>
          <a:endParaRPr lang="en-US" sz="2000" b="1" dirty="0">
            <a:latin typeface="Calibri" panose="020F0502020204030204" pitchFamily="34" charset="0"/>
          </a:endParaRPr>
        </a:p>
      </dgm:t>
    </dgm:pt>
    <dgm:pt modelId="{397BB252-38A1-4945-BD8E-B9547C37DBBA}" type="parTrans" cxnId="{84958FC2-63B5-4366-BFED-61B9B6465E89}">
      <dgm:prSet/>
      <dgm:spPr/>
      <dgm:t>
        <a:bodyPr/>
        <a:lstStyle/>
        <a:p>
          <a:endParaRPr lang="en-US"/>
        </a:p>
      </dgm:t>
    </dgm:pt>
    <dgm:pt modelId="{B9377B81-72DF-452F-A609-193DA90734C5}" type="sibTrans" cxnId="{84958FC2-63B5-4366-BFED-61B9B6465E89}">
      <dgm:prSet/>
      <dgm:spPr/>
      <dgm:t>
        <a:bodyPr/>
        <a:lstStyle/>
        <a:p>
          <a:endParaRPr lang="en-US"/>
        </a:p>
      </dgm:t>
    </dgm:pt>
    <dgm:pt modelId="{B793B93A-5DF3-43DE-8F3F-EB97DDD3B8BF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Store growth with good terms (rent expense growth 25%).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9C5EB89A-207E-444B-B66A-DAD41B1BE7B0}" type="parTrans" cxnId="{21397B6C-4E12-44D3-8EBC-AB5E54FC90D8}">
      <dgm:prSet/>
      <dgm:spPr/>
      <dgm:t>
        <a:bodyPr/>
        <a:lstStyle/>
        <a:p>
          <a:endParaRPr lang="en-US"/>
        </a:p>
      </dgm:t>
    </dgm:pt>
    <dgm:pt modelId="{D104F353-B949-498A-85EC-4AAD3B5FFE18}" type="sibTrans" cxnId="{21397B6C-4E12-44D3-8EBC-AB5E54FC90D8}">
      <dgm:prSet/>
      <dgm:spPr/>
      <dgm:t>
        <a:bodyPr/>
        <a:lstStyle/>
        <a:p>
          <a:endParaRPr lang="en-US"/>
        </a:p>
      </dgm:t>
    </dgm:pt>
    <dgm:pt modelId="{4DD7248E-3DEA-4ECC-ADFE-496E152279B2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2018E $130m </a:t>
          </a:r>
          <a:r>
            <a:rPr lang="en-US" sz="1600" b="1" dirty="0" err="1" smtClean="0">
              <a:latin typeface="Calibri" panose="020F0502020204030204" pitchFamily="34" charset="0"/>
            </a:rPr>
            <a:t>CapEx</a:t>
          </a:r>
          <a:r>
            <a:rPr lang="en-US" sz="1600" b="1" dirty="0" smtClean="0">
              <a:latin typeface="Calibri" panose="020F0502020204030204" pitchFamily="34" charset="0"/>
            </a:rPr>
            <a:t> vs. $1.56bn sales.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A5EE5B69-F9C3-46E0-8D7D-40069F50B1C4}" type="parTrans" cxnId="{17003310-1CA5-425B-B493-6C431DE765B6}">
      <dgm:prSet/>
      <dgm:spPr/>
      <dgm:t>
        <a:bodyPr/>
        <a:lstStyle/>
        <a:p>
          <a:endParaRPr lang="en-US"/>
        </a:p>
      </dgm:t>
    </dgm:pt>
    <dgm:pt modelId="{BBF208CB-EC5B-4165-AE8F-E7C90B740D94}" type="sibTrans" cxnId="{17003310-1CA5-425B-B493-6C431DE765B6}">
      <dgm:prSet/>
      <dgm:spPr/>
      <dgm:t>
        <a:bodyPr/>
        <a:lstStyle/>
        <a:p>
          <a:endParaRPr lang="en-US"/>
        </a:p>
      </dgm:t>
    </dgm:pt>
    <dgm:pt modelId="{20BF4584-CA2F-4BD1-9204-B7C12FDB8434}">
      <dgm:prSet phldrT="[Text]"/>
      <dgm:spPr/>
      <dgm:t>
        <a:bodyPr/>
        <a:lstStyle/>
        <a:p>
          <a:endParaRPr lang="en-US" sz="1200" dirty="0"/>
        </a:p>
      </dgm:t>
    </dgm:pt>
    <dgm:pt modelId="{1660C958-FDC3-41D3-8AC7-C5AC335CB3C1}" type="parTrans" cxnId="{2510D2B4-AE80-481E-BDA1-FE09FFEDA4B3}">
      <dgm:prSet/>
      <dgm:spPr/>
      <dgm:t>
        <a:bodyPr/>
        <a:lstStyle/>
        <a:p>
          <a:endParaRPr lang="en-US"/>
        </a:p>
      </dgm:t>
    </dgm:pt>
    <dgm:pt modelId="{7A7BC668-1060-4391-B3D6-B71E7FCFFDCC}" type="sibTrans" cxnId="{2510D2B4-AE80-481E-BDA1-FE09FFEDA4B3}">
      <dgm:prSet/>
      <dgm:spPr/>
      <dgm:t>
        <a:bodyPr/>
        <a:lstStyle/>
        <a:p>
          <a:endParaRPr lang="en-US"/>
        </a:p>
      </dgm:t>
    </dgm:pt>
    <dgm:pt modelId="{23382062-DA89-4F71-9B3B-F6837D32134B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Store growth, distribution centers, and corporate projects by </a:t>
          </a:r>
          <a:r>
            <a:rPr lang="en-US" sz="1600" b="1" dirty="0" err="1" smtClean="0">
              <a:latin typeface="Calibri" panose="020F0502020204030204" pitchFamily="34" charset="0"/>
            </a:rPr>
            <a:t>CapEx</a:t>
          </a:r>
          <a:r>
            <a:rPr lang="en-US" sz="1600" b="1" dirty="0" smtClean="0">
              <a:latin typeface="Calibri" panose="020F0502020204030204" pitchFamily="34" charset="0"/>
            </a:rPr>
            <a:t>.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540124E6-D6D9-4A9A-81F2-0686D907EE45}" type="parTrans" cxnId="{8A1269B6-C9CE-4704-B31E-84C1DA4A5EFD}">
      <dgm:prSet/>
      <dgm:spPr/>
      <dgm:t>
        <a:bodyPr/>
        <a:lstStyle/>
        <a:p>
          <a:endParaRPr lang="en-US"/>
        </a:p>
      </dgm:t>
    </dgm:pt>
    <dgm:pt modelId="{23BE6C41-E0F2-45B6-AF19-06CFF7965A7A}" type="sibTrans" cxnId="{8A1269B6-C9CE-4704-B31E-84C1DA4A5EFD}">
      <dgm:prSet/>
      <dgm:spPr/>
      <dgm:t>
        <a:bodyPr/>
        <a:lstStyle/>
        <a:p>
          <a:endParaRPr lang="en-US"/>
        </a:p>
      </dgm:t>
    </dgm:pt>
    <dgm:pt modelId="{C93E657F-4257-4888-9938-F5F01AD7A9B6}" type="pres">
      <dgm:prSet presAssocID="{B4EC45FA-673B-486E-8070-054629E29E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612491-8CAC-435B-A881-73E1D77C4F42}" type="pres">
      <dgm:prSet presAssocID="{16690DD5-BC60-4589-BC4E-C5CF58F9767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0D5C7-6E59-46F2-9DD0-6AC7FD21C2A6}" type="pres">
      <dgm:prSet presAssocID="{16690DD5-BC60-4589-BC4E-C5CF58F9767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C3A50-E002-423F-9C3D-4E79428D6449}" type="pres">
      <dgm:prSet presAssocID="{7E66810E-AEAC-41C7-8105-5AD535A8B429}" presName="parentText" presStyleLbl="node1" presStyleIdx="1" presStyleCnt="2" custLinFactNeighborX="776" custLinFactNeighborY="24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22A9-F6E0-44A1-809B-A173AFC1C2FE}" type="pres">
      <dgm:prSet presAssocID="{7E66810E-AEAC-41C7-8105-5AD535A8B429}" presName="childText" presStyleLbl="revTx" presStyleIdx="1" presStyleCnt="2" custLinFactNeighborY="34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BA9A39-06AE-7C4E-A52C-656D9C665885}" type="presOf" srcId="{23382062-DA89-4F71-9B3B-F6837D32134B}" destId="{A09B22A9-F6E0-44A1-809B-A173AFC1C2FE}" srcOrd="0" destOrd="1" presId="urn:microsoft.com/office/officeart/2005/8/layout/vList2"/>
    <dgm:cxn modelId="{72CBB176-31CE-244E-86FD-35693797F895}" type="presOf" srcId="{4DD7248E-3DEA-4ECC-ADFE-496E152279B2}" destId="{F3F0D5C7-6E59-46F2-9DD0-6AC7FD21C2A6}" srcOrd="0" destOrd="1" presId="urn:microsoft.com/office/officeart/2005/8/layout/vList2"/>
    <dgm:cxn modelId="{EE37358A-4595-1647-8C0B-6D760986DA0B}" type="presOf" srcId="{16690DD5-BC60-4589-BC4E-C5CF58F97676}" destId="{A8612491-8CAC-435B-A881-73E1D77C4F42}" srcOrd="0" destOrd="0" presId="urn:microsoft.com/office/officeart/2005/8/layout/vList2"/>
    <dgm:cxn modelId="{E57D7961-A45D-FC46-861E-0231BF2965B3}" type="presOf" srcId="{13F10F39-98BB-4AC2-8617-D643E04C7894}" destId="{F3F0D5C7-6E59-46F2-9DD0-6AC7FD21C2A6}" srcOrd="0" destOrd="0" presId="urn:microsoft.com/office/officeart/2005/8/layout/vList2"/>
    <dgm:cxn modelId="{A96EB868-2FDC-F341-B9BF-C6C217B33770}" type="presOf" srcId="{20BF4584-CA2F-4BD1-9204-B7C12FDB8434}" destId="{A09B22A9-F6E0-44A1-809B-A173AFC1C2FE}" srcOrd="0" destOrd="2" presId="urn:microsoft.com/office/officeart/2005/8/layout/vList2"/>
    <dgm:cxn modelId="{2510D2B4-AE80-481E-BDA1-FE09FFEDA4B3}" srcId="{7E66810E-AEAC-41C7-8105-5AD535A8B429}" destId="{20BF4584-CA2F-4BD1-9204-B7C12FDB8434}" srcOrd="2" destOrd="0" parTransId="{1660C958-FDC3-41D3-8AC7-C5AC335CB3C1}" sibTransId="{7A7BC668-1060-4391-B3D6-B71E7FCFFDCC}"/>
    <dgm:cxn modelId="{21397B6C-4E12-44D3-8EBC-AB5E54FC90D8}" srcId="{7E66810E-AEAC-41C7-8105-5AD535A8B429}" destId="{B793B93A-5DF3-43DE-8F3F-EB97DDD3B8BF}" srcOrd="0" destOrd="0" parTransId="{9C5EB89A-207E-444B-B66A-DAD41B1BE7B0}" sibTransId="{D104F353-B949-498A-85EC-4AAD3B5FFE18}"/>
    <dgm:cxn modelId="{E81BD96A-EAD5-4731-826A-5A6C099611D7}" srcId="{B4EC45FA-673B-486E-8070-054629E29E8B}" destId="{16690DD5-BC60-4589-BC4E-C5CF58F97676}" srcOrd="0" destOrd="0" parTransId="{6915A707-C5EA-4867-965B-2A5D7E81ACD0}" sibTransId="{34C08F1D-66DD-4E75-9525-31FDFB11417C}"/>
    <dgm:cxn modelId="{84958FC2-63B5-4366-BFED-61B9B6465E89}" srcId="{B4EC45FA-673B-486E-8070-054629E29E8B}" destId="{7E66810E-AEAC-41C7-8105-5AD535A8B429}" srcOrd="1" destOrd="0" parTransId="{397BB252-38A1-4945-BD8E-B9547C37DBBA}" sibTransId="{B9377B81-72DF-452F-A609-193DA90734C5}"/>
    <dgm:cxn modelId="{16977E71-2B81-2445-AA0E-2F72D50FBB6F}" type="presOf" srcId="{B4EC45FA-673B-486E-8070-054629E29E8B}" destId="{C93E657F-4257-4888-9938-F5F01AD7A9B6}" srcOrd="0" destOrd="0" presId="urn:microsoft.com/office/officeart/2005/8/layout/vList2"/>
    <dgm:cxn modelId="{451E26FC-DD99-7047-990B-D746150EE63B}" type="presOf" srcId="{7E66810E-AEAC-41C7-8105-5AD535A8B429}" destId="{DEFC3A50-E002-423F-9C3D-4E79428D6449}" srcOrd="0" destOrd="0" presId="urn:microsoft.com/office/officeart/2005/8/layout/vList2"/>
    <dgm:cxn modelId="{17003310-1CA5-425B-B493-6C431DE765B6}" srcId="{16690DD5-BC60-4589-BC4E-C5CF58F97676}" destId="{4DD7248E-3DEA-4ECC-ADFE-496E152279B2}" srcOrd="1" destOrd="0" parTransId="{A5EE5B69-F9C3-46E0-8D7D-40069F50B1C4}" sibTransId="{BBF208CB-EC5B-4165-AE8F-E7C90B740D94}"/>
    <dgm:cxn modelId="{8A1269B6-C9CE-4704-B31E-84C1DA4A5EFD}" srcId="{7E66810E-AEAC-41C7-8105-5AD535A8B429}" destId="{23382062-DA89-4F71-9B3B-F6837D32134B}" srcOrd="1" destOrd="0" parTransId="{540124E6-D6D9-4A9A-81F2-0686D907EE45}" sibTransId="{23BE6C41-E0F2-45B6-AF19-06CFF7965A7A}"/>
    <dgm:cxn modelId="{4B5C0A2F-831C-8342-AF6B-1F15024362EF}" type="presOf" srcId="{B793B93A-5DF3-43DE-8F3F-EB97DDD3B8BF}" destId="{A09B22A9-F6E0-44A1-809B-A173AFC1C2FE}" srcOrd="0" destOrd="0" presId="urn:microsoft.com/office/officeart/2005/8/layout/vList2"/>
    <dgm:cxn modelId="{29064C2F-8EA5-4D79-B1D1-DD3D26ACBD80}" srcId="{16690DD5-BC60-4589-BC4E-C5CF58F97676}" destId="{13F10F39-98BB-4AC2-8617-D643E04C7894}" srcOrd="0" destOrd="0" parTransId="{CCEA2C09-9ED3-4B1D-89CD-BA435163B2A8}" sibTransId="{70B6DF91-6E5F-42A3-B74C-0C285C8ADFB1}"/>
    <dgm:cxn modelId="{03617939-CDD8-3E4F-9FC4-C76BB0165FA3}" type="presParOf" srcId="{C93E657F-4257-4888-9938-F5F01AD7A9B6}" destId="{A8612491-8CAC-435B-A881-73E1D77C4F42}" srcOrd="0" destOrd="0" presId="urn:microsoft.com/office/officeart/2005/8/layout/vList2"/>
    <dgm:cxn modelId="{4555F967-4CE8-9D4D-8A67-5C1A538EFD0F}" type="presParOf" srcId="{C93E657F-4257-4888-9938-F5F01AD7A9B6}" destId="{F3F0D5C7-6E59-46F2-9DD0-6AC7FD21C2A6}" srcOrd="1" destOrd="0" presId="urn:microsoft.com/office/officeart/2005/8/layout/vList2"/>
    <dgm:cxn modelId="{EAF7E0AC-FEB4-9643-A8EA-D3D4DE377504}" type="presParOf" srcId="{C93E657F-4257-4888-9938-F5F01AD7A9B6}" destId="{DEFC3A50-E002-423F-9C3D-4E79428D6449}" srcOrd="2" destOrd="0" presId="urn:microsoft.com/office/officeart/2005/8/layout/vList2"/>
    <dgm:cxn modelId="{62E51F33-A55E-AE40-BCD4-3D8B27831B28}" type="presParOf" srcId="{C93E657F-4257-4888-9938-F5F01AD7A9B6}" destId="{A09B22A9-F6E0-44A1-809B-A173AFC1C2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FF2364-198D-4EDA-AF97-8E0275032CAF}" type="doc">
      <dgm:prSet loTypeId="urn:diagrams.loki3.com/Bracke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1BF3F-A9C9-4CD0-B54A-402C59086A9F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Transaction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FC3E9185-E78F-4D92-ADE5-E696B4E8046F}" type="parTrans" cxnId="{6AC096DB-5336-49BA-8D2C-C5F55BBE7BA4}">
      <dgm:prSet/>
      <dgm:spPr/>
      <dgm:t>
        <a:bodyPr/>
        <a:lstStyle/>
        <a:p>
          <a:endParaRPr lang="en-US"/>
        </a:p>
      </dgm:t>
    </dgm:pt>
    <dgm:pt modelId="{AB16107D-C4C1-4548-846C-BD3C845ED826}" type="sibTrans" cxnId="{6AC096DB-5336-49BA-8D2C-C5F55BBE7BA4}">
      <dgm:prSet/>
      <dgm:spPr/>
      <dgm:t>
        <a:bodyPr/>
        <a:lstStyle/>
        <a:p>
          <a:endParaRPr lang="en-US"/>
        </a:p>
      </dgm:t>
    </dgm:pt>
    <dgm:pt modelId="{1DC3AA6D-F5E2-4566-B2CE-3F9D9499168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Drives most growth (2.7% 5yr </a:t>
          </a:r>
          <a:r>
            <a:rPr lang="en-US" sz="1600" b="1" dirty="0" err="1" smtClean="0">
              <a:latin typeface="Calibri" panose="020F0502020204030204" pitchFamily="34" charset="0"/>
            </a:rPr>
            <a:t>avg</a:t>
          </a:r>
          <a:r>
            <a:rPr lang="en-US" sz="1600" b="1" dirty="0" smtClean="0">
              <a:latin typeface="Calibri" panose="020F0502020204030204" pitchFamily="34" charset="0"/>
            </a:rPr>
            <a:t> or ~69% SSS)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012805F2-D274-4040-A6A2-90F546E1E00D}" type="parTrans" cxnId="{1E499048-8D04-4AA7-B3FF-2CEFCE0195BB}">
      <dgm:prSet/>
      <dgm:spPr/>
      <dgm:t>
        <a:bodyPr/>
        <a:lstStyle/>
        <a:p>
          <a:endParaRPr lang="en-US"/>
        </a:p>
      </dgm:t>
    </dgm:pt>
    <dgm:pt modelId="{F1CC6E1A-9FCC-4A18-AF47-EA872B188EBA}" type="sibTrans" cxnId="{1E499048-8D04-4AA7-B3FF-2CEFCE0195BB}">
      <dgm:prSet/>
      <dgm:spPr/>
      <dgm:t>
        <a:bodyPr/>
        <a:lstStyle/>
        <a:p>
          <a:endParaRPr lang="en-US"/>
        </a:p>
      </dgm:t>
    </dgm:pt>
    <dgm:pt modelId="{770CAB85-998E-4214-8975-DE126DB9C3B5}">
      <dgm:prSet phldrT="[Text]" custT="1"/>
      <dgm:spPr/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Ticket Sales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5E24D9D3-3B17-4BA1-8722-173E23FDE38A}" type="parTrans" cxnId="{47A9DA02-CADF-4E73-A9E4-8342367BC3CC}">
      <dgm:prSet/>
      <dgm:spPr/>
      <dgm:t>
        <a:bodyPr/>
        <a:lstStyle/>
        <a:p>
          <a:endParaRPr lang="en-US"/>
        </a:p>
      </dgm:t>
    </dgm:pt>
    <dgm:pt modelId="{EEF1367E-465A-4ED8-B4AF-99510FE1D86D}" type="sibTrans" cxnId="{47A9DA02-CADF-4E73-A9E4-8342367BC3CC}">
      <dgm:prSet/>
      <dgm:spPr/>
      <dgm:t>
        <a:bodyPr/>
        <a:lstStyle/>
        <a:p>
          <a:endParaRPr lang="en-US"/>
        </a:p>
      </dgm:t>
    </dgm:pt>
    <dgm:pt modelId="{0510C886-DBEC-4F1E-8FB1-CCE98628D8C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Stable growth in regular years (1.2% 5yr </a:t>
          </a:r>
          <a:r>
            <a:rPr lang="en-US" sz="1600" b="1" dirty="0" err="1" smtClean="0">
              <a:latin typeface="Calibri" panose="020F0502020204030204" pitchFamily="34" charset="0"/>
            </a:rPr>
            <a:t>avg</a:t>
          </a:r>
          <a:r>
            <a:rPr lang="en-US" sz="1600" b="1" dirty="0" smtClean="0">
              <a:latin typeface="Calibri" panose="020F0502020204030204" pitchFamily="34" charset="0"/>
            </a:rPr>
            <a:t>)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95CE68DB-130D-4585-863C-1AC3CFBF2A60}" type="parTrans" cxnId="{D8207E71-02E6-4733-B919-C7524FDE405A}">
      <dgm:prSet/>
      <dgm:spPr/>
      <dgm:t>
        <a:bodyPr/>
        <a:lstStyle/>
        <a:p>
          <a:endParaRPr lang="en-US"/>
        </a:p>
      </dgm:t>
    </dgm:pt>
    <dgm:pt modelId="{94EA64F1-D202-4C4D-9FCE-FAE1AA3B0061}" type="sibTrans" cxnId="{D8207E71-02E6-4733-B919-C7524FDE405A}">
      <dgm:prSet/>
      <dgm:spPr/>
      <dgm:t>
        <a:bodyPr/>
        <a:lstStyle/>
        <a:p>
          <a:endParaRPr lang="en-US"/>
        </a:p>
      </dgm:t>
    </dgm:pt>
    <dgm:pt modelId="{D5042D76-F35E-417E-AB24-0C09D4CBDE5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Trends drive higher growth in avg. ticket sales (2017 fidget spinner)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B315DFFC-4601-4981-B83B-7AFA2E61F0E2}" type="parTrans" cxnId="{1A8508B3-F3AC-4008-AC6A-B3932769B844}">
      <dgm:prSet/>
      <dgm:spPr/>
      <dgm:t>
        <a:bodyPr/>
        <a:lstStyle/>
        <a:p>
          <a:endParaRPr lang="en-US"/>
        </a:p>
      </dgm:t>
    </dgm:pt>
    <dgm:pt modelId="{CEFCFAF7-2094-42FE-B575-20D3923E22F8}" type="sibTrans" cxnId="{1A8508B3-F3AC-4008-AC6A-B3932769B844}">
      <dgm:prSet/>
      <dgm:spPr/>
      <dgm:t>
        <a:bodyPr/>
        <a:lstStyle/>
        <a:p>
          <a:endParaRPr lang="en-US"/>
        </a:p>
      </dgm:t>
    </dgm:pt>
    <dgm:pt modelId="{5F23536B-67F5-4441-BEB2-389D4E1CC22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dirty="0" smtClean="0">
              <a:latin typeface="Calibri" panose="020F0502020204030204" pitchFamily="34" charset="0"/>
            </a:rPr>
            <a:t>Shoppers avg. $15 (10x per year totaling $150)</a:t>
          </a:r>
          <a:endParaRPr lang="en-US" sz="1600" b="1" dirty="0">
            <a:latin typeface="Calibri" panose="020F0502020204030204" pitchFamily="34" charset="0"/>
          </a:endParaRPr>
        </a:p>
      </dgm:t>
    </dgm:pt>
    <dgm:pt modelId="{24B80D64-FEA8-4B43-810F-836A954C72AB}" type="parTrans" cxnId="{26D58077-71CE-4402-B80F-A1D966D3343D}">
      <dgm:prSet/>
      <dgm:spPr/>
      <dgm:t>
        <a:bodyPr/>
        <a:lstStyle/>
        <a:p>
          <a:endParaRPr lang="en-US"/>
        </a:p>
      </dgm:t>
    </dgm:pt>
    <dgm:pt modelId="{7692E870-05A1-4F3F-B28A-9A89B89A5ADE}" type="sibTrans" cxnId="{26D58077-71CE-4402-B80F-A1D966D3343D}">
      <dgm:prSet/>
      <dgm:spPr/>
      <dgm:t>
        <a:bodyPr/>
        <a:lstStyle/>
        <a:p>
          <a:endParaRPr lang="en-US"/>
        </a:p>
      </dgm:t>
    </dgm:pt>
    <dgm:pt modelId="{C2BE3FEA-4F02-45E9-BA33-C613E0BE05B0}" type="pres">
      <dgm:prSet presAssocID="{D7FF2364-198D-4EDA-AF97-8E0275032C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9B69FB-4E11-4556-8523-273589F63709}" type="pres">
      <dgm:prSet presAssocID="{7A41BF3F-A9C9-4CD0-B54A-402C59086A9F}" presName="linNode" presStyleCnt="0"/>
      <dgm:spPr/>
    </dgm:pt>
    <dgm:pt modelId="{2210DEC0-132C-4405-A6E1-3E17AB76F5B4}" type="pres">
      <dgm:prSet presAssocID="{7A41BF3F-A9C9-4CD0-B54A-402C59086A9F}" presName="parTx" presStyleLbl="revTx" presStyleIdx="0" presStyleCnt="2" custScaleX="147985" custScaleY="865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418B8-0F65-4C17-A9D1-F301FAD8CBC6}" type="pres">
      <dgm:prSet presAssocID="{7A41BF3F-A9C9-4CD0-B54A-402C59086A9F}" presName="bracket" presStyleLbl="parChTrans1D1" presStyleIdx="0" presStyleCnt="2" custScaleX="82488" custScaleY="87186"/>
      <dgm:spPr/>
      <dgm:t>
        <a:bodyPr/>
        <a:lstStyle/>
        <a:p>
          <a:endParaRPr lang="en-US"/>
        </a:p>
      </dgm:t>
    </dgm:pt>
    <dgm:pt modelId="{AE5CD313-8469-48C0-A15F-E85F685761CE}" type="pres">
      <dgm:prSet presAssocID="{7A41BF3F-A9C9-4CD0-B54A-402C59086A9F}" presName="spH" presStyleCnt="0"/>
      <dgm:spPr/>
    </dgm:pt>
    <dgm:pt modelId="{7AFF8402-49B5-47B0-AD59-8CBC4A6B0015}" type="pres">
      <dgm:prSet presAssocID="{7A41BF3F-A9C9-4CD0-B54A-402C59086A9F}" presName="desTx" presStyleLbl="node1" presStyleIdx="0" presStyleCnt="2" custScaleX="170057" custScaleY="90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3074E-3C6A-49BA-897E-D4FDA5A116CF}" type="pres">
      <dgm:prSet presAssocID="{AB16107D-C4C1-4548-846C-BD3C845ED826}" presName="spV" presStyleCnt="0"/>
      <dgm:spPr/>
    </dgm:pt>
    <dgm:pt modelId="{791AF38A-EECC-4A5E-B451-2EDFFD35A672}" type="pres">
      <dgm:prSet presAssocID="{770CAB85-998E-4214-8975-DE126DB9C3B5}" presName="linNode" presStyleCnt="0"/>
      <dgm:spPr/>
    </dgm:pt>
    <dgm:pt modelId="{56469A07-262C-4BF6-B7A8-9BF72496585F}" type="pres">
      <dgm:prSet presAssocID="{770CAB85-998E-4214-8975-DE126DB9C3B5}" presName="parTx" presStyleLbl="revTx" presStyleIdx="1" presStyleCnt="2" custScaleX="1292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643CA-6138-4F11-B849-4442E3DF4ED9}" type="pres">
      <dgm:prSet presAssocID="{770CAB85-998E-4214-8975-DE126DB9C3B5}" presName="bracket" presStyleLbl="parChTrans1D1" presStyleIdx="1" presStyleCnt="2" custScaleX="103417" custScaleY="108746" custLinFactNeighborX="18662"/>
      <dgm:spPr/>
    </dgm:pt>
    <dgm:pt modelId="{9250626F-97FD-48D6-9636-CA6F932196E1}" type="pres">
      <dgm:prSet presAssocID="{770CAB85-998E-4214-8975-DE126DB9C3B5}" presName="spH" presStyleCnt="0"/>
      <dgm:spPr/>
    </dgm:pt>
    <dgm:pt modelId="{9D20777C-7C29-4903-B2FF-78D1D7AE501A}" type="pres">
      <dgm:prSet presAssocID="{770CAB85-998E-4214-8975-DE126DB9C3B5}" presName="desTx" presStyleLbl="node1" presStyleIdx="1" presStyleCnt="2" custScaleX="154717" custScaleY="119001" custLinFactNeighborX="132" custLinFactNeighborY="-2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2D907-4300-C242-9E03-DA2E2C6E022B}" type="presOf" srcId="{0510C886-DBEC-4F1E-8FB1-CCE98628D8CC}" destId="{9D20777C-7C29-4903-B2FF-78D1D7AE501A}" srcOrd="0" destOrd="0" presId="urn:diagrams.loki3.com/BracketList"/>
    <dgm:cxn modelId="{1E499048-8D04-4AA7-B3FF-2CEFCE0195BB}" srcId="{7A41BF3F-A9C9-4CD0-B54A-402C59086A9F}" destId="{1DC3AA6D-F5E2-4566-B2CE-3F9D9499168C}" srcOrd="0" destOrd="0" parTransId="{012805F2-D274-4040-A6A2-90F546E1E00D}" sibTransId="{F1CC6E1A-9FCC-4A18-AF47-EA872B188EBA}"/>
    <dgm:cxn modelId="{343C52B2-1B84-5E40-BDF1-32D6F22F39C8}" type="presOf" srcId="{D7FF2364-198D-4EDA-AF97-8E0275032CAF}" destId="{C2BE3FEA-4F02-45E9-BA33-C613E0BE05B0}" srcOrd="0" destOrd="0" presId="urn:diagrams.loki3.com/BracketList"/>
    <dgm:cxn modelId="{6AC096DB-5336-49BA-8D2C-C5F55BBE7BA4}" srcId="{D7FF2364-198D-4EDA-AF97-8E0275032CAF}" destId="{7A41BF3F-A9C9-4CD0-B54A-402C59086A9F}" srcOrd="0" destOrd="0" parTransId="{FC3E9185-E78F-4D92-ADE5-E696B4E8046F}" sibTransId="{AB16107D-C4C1-4548-846C-BD3C845ED826}"/>
    <dgm:cxn modelId="{1A8508B3-F3AC-4008-AC6A-B3932769B844}" srcId="{7A41BF3F-A9C9-4CD0-B54A-402C59086A9F}" destId="{D5042D76-F35E-417E-AB24-0C09D4CBDE5B}" srcOrd="1" destOrd="0" parTransId="{B315DFFC-4601-4981-B83B-7AFA2E61F0E2}" sibTransId="{CEFCFAF7-2094-42FE-B575-20D3923E22F8}"/>
    <dgm:cxn modelId="{47A9DA02-CADF-4E73-A9E4-8342367BC3CC}" srcId="{D7FF2364-198D-4EDA-AF97-8E0275032CAF}" destId="{770CAB85-998E-4214-8975-DE126DB9C3B5}" srcOrd="1" destOrd="0" parTransId="{5E24D9D3-3B17-4BA1-8722-173E23FDE38A}" sibTransId="{EEF1367E-465A-4ED8-B4AF-99510FE1D86D}"/>
    <dgm:cxn modelId="{9572FC0E-BD62-4A4C-AC80-BE83F6AB54D5}" type="presOf" srcId="{1DC3AA6D-F5E2-4566-B2CE-3F9D9499168C}" destId="{7AFF8402-49B5-47B0-AD59-8CBC4A6B0015}" srcOrd="0" destOrd="0" presId="urn:diagrams.loki3.com/BracketList"/>
    <dgm:cxn modelId="{D8207E71-02E6-4733-B919-C7524FDE405A}" srcId="{770CAB85-998E-4214-8975-DE126DB9C3B5}" destId="{0510C886-DBEC-4F1E-8FB1-CCE98628D8CC}" srcOrd="0" destOrd="0" parTransId="{95CE68DB-130D-4585-863C-1AC3CFBF2A60}" sibTransId="{94EA64F1-D202-4C4D-9FCE-FAE1AA3B0061}"/>
    <dgm:cxn modelId="{26D58077-71CE-4402-B80F-A1D966D3343D}" srcId="{770CAB85-998E-4214-8975-DE126DB9C3B5}" destId="{5F23536B-67F5-4441-BEB2-389D4E1CC22B}" srcOrd="1" destOrd="0" parTransId="{24B80D64-FEA8-4B43-810F-836A954C72AB}" sibTransId="{7692E870-05A1-4F3F-B28A-9A89B89A5ADE}"/>
    <dgm:cxn modelId="{040C558B-ED4C-9741-A001-46B418EB3E18}" type="presOf" srcId="{5F23536B-67F5-4441-BEB2-389D4E1CC22B}" destId="{9D20777C-7C29-4903-B2FF-78D1D7AE501A}" srcOrd="0" destOrd="1" presId="urn:diagrams.loki3.com/BracketList"/>
    <dgm:cxn modelId="{34C05921-68A7-364C-A556-F46E2100D372}" type="presOf" srcId="{D5042D76-F35E-417E-AB24-0C09D4CBDE5B}" destId="{7AFF8402-49B5-47B0-AD59-8CBC4A6B0015}" srcOrd="0" destOrd="1" presId="urn:diagrams.loki3.com/BracketList"/>
    <dgm:cxn modelId="{71B7554C-04BA-EA4E-B4D8-5ED03B665F46}" type="presOf" srcId="{770CAB85-998E-4214-8975-DE126DB9C3B5}" destId="{56469A07-262C-4BF6-B7A8-9BF72496585F}" srcOrd="0" destOrd="0" presId="urn:diagrams.loki3.com/BracketList"/>
    <dgm:cxn modelId="{F855AC5D-EF8F-A04A-B4D4-7A2355947FF2}" type="presOf" srcId="{7A41BF3F-A9C9-4CD0-B54A-402C59086A9F}" destId="{2210DEC0-132C-4405-A6E1-3E17AB76F5B4}" srcOrd="0" destOrd="0" presId="urn:diagrams.loki3.com/BracketList"/>
    <dgm:cxn modelId="{F68ABEE2-0827-504B-9B7F-7508474CD859}" type="presParOf" srcId="{C2BE3FEA-4F02-45E9-BA33-C613E0BE05B0}" destId="{B19B69FB-4E11-4556-8523-273589F63709}" srcOrd="0" destOrd="0" presId="urn:diagrams.loki3.com/BracketList"/>
    <dgm:cxn modelId="{BB044263-D912-E14E-97B2-BAE1EACD15C8}" type="presParOf" srcId="{B19B69FB-4E11-4556-8523-273589F63709}" destId="{2210DEC0-132C-4405-A6E1-3E17AB76F5B4}" srcOrd="0" destOrd="0" presId="urn:diagrams.loki3.com/BracketList"/>
    <dgm:cxn modelId="{C905DC84-F8C9-2546-8DA8-00688B8147FB}" type="presParOf" srcId="{B19B69FB-4E11-4556-8523-273589F63709}" destId="{BD3418B8-0F65-4C17-A9D1-F301FAD8CBC6}" srcOrd="1" destOrd="0" presId="urn:diagrams.loki3.com/BracketList"/>
    <dgm:cxn modelId="{D8C0B6EF-C6F9-E945-BFEB-0CE32986EDB5}" type="presParOf" srcId="{B19B69FB-4E11-4556-8523-273589F63709}" destId="{AE5CD313-8469-48C0-A15F-E85F685761CE}" srcOrd="2" destOrd="0" presId="urn:diagrams.loki3.com/BracketList"/>
    <dgm:cxn modelId="{566B5B83-9BA6-1D4D-8A21-B49278929155}" type="presParOf" srcId="{B19B69FB-4E11-4556-8523-273589F63709}" destId="{7AFF8402-49B5-47B0-AD59-8CBC4A6B0015}" srcOrd="3" destOrd="0" presId="urn:diagrams.loki3.com/BracketList"/>
    <dgm:cxn modelId="{6B62582B-505B-9A4F-AF45-8AAF5875B9DB}" type="presParOf" srcId="{C2BE3FEA-4F02-45E9-BA33-C613E0BE05B0}" destId="{DE43074E-3C6A-49BA-897E-D4FDA5A116CF}" srcOrd="1" destOrd="0" presId="urn:diagrams.loki3.com/BracketList"/>
    <dgm:cxn modelId="{B62C5AF3-155A-A24F-BF82-C1D04A14AAE0}" type="presParOf" srcId="{C2BE3FEA-4F02-45E9-BA33-C613E0BE05B0}" destId="{791AF38A-EECC-4A5E-B451-2EDFFD35A672}" srcOrd="2" destOrd="0" presId="urn:diagrams.loki3.com/BracketList"/>
    <dgm:cxn modelId="{D2056129-5027-E44E-863F-263B6E21AF84}" type="presParOf" srcId="{791AF38A-EECC-4A5E-B451-2EDFFD35A672}" destId="{56469A07-262C-4BF6-B7A8-9BF72496585F}" srcOrd="0" destOrd="0" presId="urn:diagrams.loki3.com/BracketList"/>
    <dgm:cxn modelId="{A6B74645-FA52-1647-A7D2-358C9D739502}" type="presParOf" srcId="{791AF38A-EECC-4A5E-B451-2EDFFD35A672}" destId="{1E8643CA-6138-4F11-B849-4442E3DF4ED9}" srcOrd="1" destOrd="0" presId="urn:diagrams.loki3.com/BracketList"/>
    <dgm:cxn modelId="{0B46FD9C-04A3-AD4B-AC2E-3895E2AF1239}" type="presParOf" srcId="{791AF38A-EECC-4A5E-B451-2EDFFD35A672}" destId="{9250626F-97FD-48D6-9636-CA6F932196E1}" srcOrd="2" destOrd="0" presId="urn:diagrams.loki3.com/BracketList"/>
    <dgm:cxn modelId="{A79151A1-62D7-7142-B582-BD95CA18D9B1}" type="presParOf" srcId="{791AF38A-EECC-4A5E-B451-2EDFFD35A672}" destId="{9D20777C-7C29-4903-B2FF-78D1D7AE501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1CFB5D-7439-4EE6-B103-34A4090464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D5D2E3-2742-472E-9F01-574949E99C34}">
      <dgm:prSet phldrT="[Text]" custT="1"/>
      <dgm:spPr/>
      <dgm:t>
        <a:bodyPr/>
        <a:lstStyle/>
        <a:p>
          <a:pPr rtl="0"/>
          <a:r>
            <a:rPr lang="en-US" sz="3600" b="1" dirty="0" smtClean="0">
              <a:latin typeface="Calibri"/>
              <a:ea typeface="Calibri"/>
              <a:cs typeface="Calibri"/>
              <a:sym typeface="Calibri"/>
            </a:rPr>
            <a:t>Institutional stakeholders</a:t>
          </a:r>
          <a:endParaRPr lang="en-US" sz="3600" dirty="0"/>
        </a:p>
      </dgm:t>
    </dgm:pt>
    <dgm:pt modelId="{A12C8AA1-0CB8-4307-96DA-D43E234E8F9B}" type="parTrans" cxnId="{70A70F4C-FA88-4419-A14B-95FB04101E99}">
      <dgm:prSet/>
      <dgm:spPr/>
      <dgm:t>
        <a:bodyPr/>
        <a:lstStyle/>
        <a:p>
          <a:endParaRPr lang="en-US"/>
        </a:p>
      </dgm:t>
    </dgm:pt>
    <dgm:pt modelId="{7431D475-7B98-4A5F-BC36-3E854B040783}" type="sibTrans" cxnId="{70A70F4C-FA88-4419-A14B-95FB04101E99}">
      <dgm:prSet/>
      <dgm:spPr/>
      <dgm:t>
        <a:bodyPr/>
        <a:lstStyle/>
        <a:p>
          <a:endParaRPr lang="en-US"/>
        </a:p>
      </dgm:t>
    </dgm:pt>
    <dgm:pt modelId="{BB91B42B-1BBF-487B-A1E5-D14C1CFA9E21}">
      <dgm:prSet phldrT="[Text]"/>
      <dgm:spPr/>
      <dgm:t>
        <a:bodyPr/>
        <a:lstStyle/>
        <a:p>
          <a:pPr rtl="0"/>
          <a:r>
            <a:rPr lang="en-US" b="1" dirty="0" smtClean="0">
              <a:latin typeface="Calibri"/>
              <a:ea typeface="Calibri"/>
              <a:cs typeface="Calibri"/>
              <a:sym typeface="Calibri"/>
            </a:rPr>
            <a:t>More than 97% of the ownership structure is controlled by institutional owners.</a:t>
          </a:r>
          <a:endParaRPr lang="en-US" dirty="0"/>
        </a:p>
      </dgm:t>
    </dgm:pt>
    <dgm:pt modelId="{BC297E53-5414-4593-818A-CC1E4DEE01EE}" type="parTrans" cxnId="{5BAFBF62-40E9-4FD3-8039-201A00A7E0F1}">
      <dgm:prSet/>
      <dgm:spPr/>
      <dgm:t>
        <a:bodyPr/>
        <a:lstStyle/>
        <a:p>
          <a:endParaRPr lang="en-US"/>
        </a:p>
      </dgm:t>
    </dgm:pt>
    <dgm:pt modelId="{58D4FC82-DFC7-44B9-966B-3302DFA55B19}" type="sibTrans" cxnId="{5BAFBF62-40E9-4FD3-8039-201A00A7E0F1}">
      <dgm:prSet/>
      <dgm:spPr/>
      <dgm:t>
        <a:bodyPr/>
        <a:lstStyle/>
        <a:p>
          <a:endParaRPr lang="en-US"/>
        </a:p>
      </dgm:t>
    </dgm:pt>
    <dgm:pt modelId="{26FA4D03-D249-4F1C-B0B2-09095DC58316}">
      <dgm:prSet phldrT="[Text]" custT="1"/>
      <dgm:spPr/>
      <dgm:t>
        <a:bodyPr/>
        <a:lstStyle/>
        <a:p>
          <a:r>
            <a:rPr lang="en-US" sz="3600" b="1" dirty="0" smtClean="0">
              <a:latin typeface="Calibri" panose="020F0502020204030204" pitchFamily="34" charset="0"/>
            </a:rPr>
            <a:t>Short Interest</a:t>
          </a:r>
          <a:endParaRPr lang="en-US" sz="3600" b="1" dirty="0">
            <a:latin typeface="Calibri" panose="020F0502020204030204" pitchFamily="34" charset="0"/>
          </a:endParaRPr>
        </a:p>
      </dgm:t>
    </dgm:pt>
    <dgm:pt modelId="{715B2544-6DE2-4915-91D4-F9A5080FE9A9}" type="parTrans" cxnId="{6B82C6D7-E824-41E1-B5B1-BC49390818E0}">
      <dgm:prSet/>
      <dgm:spPr/>
      <dgm:t>
        <a:bodyPr/>
        <a:lstStyle/>
        <a:p>
          <a:endParaRPr lang="en-US"/>
        </a:p>
      </dgm:t>
    </dgm:pt>
    <dgm:pt modelId="{806FA377-BDD7-44CF-B310-1A00A8236204}" type="sibTrans" cxnId="{6B82C6D7-E824-41E1-B5B1-BC49390818E0}">
      <dgm:prSet/>
      <dgm:spPr/>
      <dgm:t>
        <a:bodyPr/>
        <a:lstStyle/>
        <a:p>
          <a:endParaRPr lang="en-US"/>
        </a:p>
      </dgm:t>
    </dgm:pt>
    <dgm:pt modelId="{81382E8C-F9B3-4CF9-98E4-B34D4E1595C2}">
      <dgm:prSet phldrT="[Text]" custT="1"/>
      <dgm:spPr/>
      <dgm:t>
        <a:bodyPr/>
        <a:lstStyle/>
        <a:p>
          <a:r>
            <a:rPr lang="en-US" sz="2600" b="1" dirty="0" smtClean="0">
              <a:latin typeface="Calibri" panose="020F0502020204030204" pitchFamily="34" charset="0"/>
            </a:rPr>
            <a:t>SI as of % float - 6.32%</a:t>
          </a:r>
          <a:endParaRPr lang="en-US" sz="2600" b="1" dirty="0">
            <a:latin typeface="Calibri" panose="020F0502020204030204" pitchFamily="34" charset="0"/>
          </a:endParaRPr>
        </a:p>
      </dgm:t>
    </dgm:pt>
    <dgm:pt modelId="{F738A441-31F4-4466-9E4D-52139115DCCB}" type="parTrans" cxnId="{0E5E544A-7C42-46D5-88DF-F5071216AE1F}">
      <dgm:prSet/>
      <dgm:spPr/>
      <dgm:t>
        <a:bodyPr/>
        <a:lstStyle/>
        <a:p>
          <a:endParaRPr lang="en-US"/>
        </a:p>
      </dgm:t>
    </dgm:pt>
    <dgm:pt modelId="{87D57A09-A778-473B-A1DE-99346034BE32}" type="sibTrans" cxnId="{0E5E544A-7C42-46D5-88DF-F5071216AE1F}">
      <dgm:prSet/>
      <dgm:spPr/>
      <dgm:t>
        <a:bodyPr/>
        <a:lstStyle/>
        <a:p>
          <a:endParaRPr lang="en-US"/>
        </a:p>
      </dgm:t>
    </dgm:pt>
    <dgm:pt modelId="{5835B2B2-5023-43B7-938B-AA2DEC83B123}">
      <dgm:prSet/>
      <dgm:spPr/>
      <dgm:t>
        <a:bodyPr/>
        <a:lstStyle/>
        <a:p>
          <a:pPr rtl="0"/>
          <a:r>
            <a:rPr lang="en-US" b="1" dirty="0" smtClean="0">
              <a:latin typeface="Calibri"/>
              <a:ea typeface="Calibri"/>
              <a:cs typeface="Calibri"/>
              <a:sym typeface="Calibri"/>
            </a:rPr>
            <a:t>The remaining 2.5% of ownership is controlled mainly by insiders, including FIVE’s Chairman, Thomas </a:t>
          </a:r>
          <a:r>
            <a:rPr lang="en-US" b="1" dirty="0" err="1" smtClean="0">
              <a:latin typeface="Calibri"/>
              <a:ea typeface="Calibri"/>
              <a:cs typeface="Calibri"/>
              <a:sym typeface="Calibri"/>
            </a:rPr>
            <a:t>Vellios</a:t>
          </a:r>
          <a:r>
            <a:rPr lang="en-US" b="1" dirty="0" smtClean="0">
              <a:latin typeface="Calibri"/>
              <a:ea typeface="Calibri"/>
              <a:cs typeface="Calibri"/>
              <a:sym typeface="Calibri"/>
            </a:rPr>
            <a:t>.</a:t>
          </a:r>
          <a:endParaRPr lang="en-US" b="1" dirty="0">
            <a:latin typeface="Calibri"/>
            <a:ea typeface="Calibri"/>
            <a:cs typeface="Calibri"/>
            <a:sym typeface="Calibri"/>
          </a:endParaRPr>
        </a:p>
      </dgm:t>
    </dgm:pt>
    <dgm:pt modelId="{F67AF300-2AC9-466B-B00B-33B49E140307}" type="parTrans" cxnId="{2F7992FD-816D-4642-A235-3120C8657621}">
      <dgm:prSet/>
      <dgm:spPr/>
      <dgm:t>
        <a:bodyPr/>
        <a:lstStyle/>
        <a:p>
          <a:endParaRPr lang="en-US"/>
        </a:p>
      </dgm:t>
    </dgm:pt>
    <dgm:pt modelId="{CA3BD7EE-3A04-4E33-AD8B-036C19000FBD}" type="sibTrans" cxnId="{2F7992FD-816D-4642-A235-3120C8657621}">
      <dgm:prSet/>
      <dgm:spPr/>
      <dgm:t>
        <a:bodyPr/>
        <a:lstStyle/>
        <a:p>
          <a:endParaRPr lang="en-US"/>
        </a:p>
      </dgm:t>
    </dgm:pt>
    <dgm:pt modelId="{A0A3CF02-57EB-4865-B04E-1E97D0CE48F7}">
      <dgm:prSet phldrT="[Text]" custT="1"/>
      <dgm:spPr/>
      <dgm:t>
        <a:bodyPr/>
        <a:lstStyle/>
        <a:p>
          <a:r>
            <a:rPr lang="en-US" sz="2600" b="1" dirty="0" smtClean="0">
              <a:latin typeface="Calibri" panose="020F0502020204030204" pitchFamily="34" charset="0"/>
            </a:rPr>
            <a:t>Short interest fluctuates from institutional holding changes. </a:t>
          </a:r>
          <a:endParaRPr lang="en-US" sz="2600" b="1" dirty="0">
            <a:latin typeface="Calibri" panose="020F0502020204030204" pitchFamily="34" charset="0"/>
          </a:endParaRPr>
        </a:p>
      </dgm:t>
    </dgm:pt>
    <dgm:pt modelId="{4C3CCEDA-E4B7-4818-8137-D8BB667C4C48}" type="parTrans" cxnId="{002C989B-DDF0-4AE9-9574-9EC30CB80F37}">
      <dgm:prSet/>
      <dgm:spPr/>
      <dgm:t>
        <a:bodyPr/>
        <a:lstStyle/>
        <a:p>
          <a:endParaRPr lang="en-US"/>
        </a:p>
      </dgm:t>
    </dgm:pt>
    <dgm:pt modelId="{490ED479-AEB0-4A05-AC84-0107D4960C82}" type="sibTrans" cxnId="{002C989B-DDF0-4AE9-9574-9EC30CB80F37}">
      <dgm:prSet/>
      <dgm:spPr/>
      <dgm:t>
        <a:bodyPr/>
        <a:lstStyle/>
        <a:p>
          <a:endParaRPr lang="en-US"/>
        </a:p>
      </dgm:t>
    </dgm:pt>
    <dgm:pt modelId="{3515B7FF-6843-464A-B436-0E8200531B89}" type="pres">
      <dgm:prSet presAssocID="{2D1CFB5D-7439-4EE6-B103-34A4090464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941194-5856-4772-A8AE-59AD2E067E4A}" type="pres">
      <dgm:prSet presAssocID="{3FD5D2E3-2742-472E-9F01-574949E99C3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DA745-0CC7-46CC-968B-B5ECB4A8FE2A}" type="pres">
      <dgm:prSet presAssocID="{3FD5D2E3-2742-472E-9F01-574949E99C3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79965-6C25-4F48-B4E8-4E1D75899C82}" type="pres">
      <dgm:prSet presAssocID="{26FA4D03-D249-4F1C-B0B2-09095DC5831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EE4C8-0D28-4B1E-8B2A-860489342252}" type="pres">
      <dgm:prSet presAssocID="{26FA4D03-D249-4F1C-B0B2-09095DC5831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AFBF62-40E9-4FD3-8039-201A00A7E0F1}" srcId="{3FD5D2E3-2742-472E-9F01-574949E99C34}" destId="{BB91B42B-1BBF-487B-A1E5-D14C1CFA9E21}" srcOrd="0" destOrd="0" parTransId="{BC297E53-5414-4593-818A-CC1E4DEE01EE}" sibTransId="{58D4FC82-DFC7-44B9-966B-3302DFA55B19}"/>
    <dgm:cxn modelId="{002C989B-DDF0-4AE9-9574-9EC30CB80F37}" srcId="{26FA4D03-D249-4F1C-B0B2-09095DC58316}" destId="{A0A3CF02-57EB-4865-B04E-1E97D0CE48F7}" srcOrd="1" destOrd="0" parTransId="{4C3CCEDA-E4B7-4818-8137-D8BB667C4C48}" sibTransId="{490ED479-AEB0-4A05-AC84-0107D4960C82}"/>
    <dgm:cxn modelId="{D78BD841-009C-48CF-AC7A-7B1DF42A4B8A}" type="presOf" srcId="{2D1CFB5D-7439-4EE6-B103-34A4090464F2}" destId="{3515B7FF-6843-464A-B436-0E8200531B89}" srcOrd="0" destOrd="0" presId="urn:microsoft.com/office/officeart/2005/8/layout/vList2"/>
    <dgm:cxn modelId="{6B82C6D7-E824-41E1-B5B1-BC49390818E0}" srcId="{2D1CFB5D-7439-4EE6-B103-34A4090464F2}" destId="{26FA4D03-D249-4F1C-B0B2-09095DC58316}" srcOrd="1" destOrd="0" parTransId="{715B2544-6DE2-4915-91D4-F9A5080FE9A9}" sibTransId="{806FA377-BDD7-44CF-B310-1A00A8236204}"/>
    <dgm:cxn modelId="{70A70F4C-FA88-4419-A14B-95FB04101E99}" srcId="{2D1CFB5D-7439-4EE6-B103-34A4090464F2}" destId="{3FD5D2E3-2742-472E-9F01-574949E99C34}" srcOrd="0" destOrd="0" parTransId="{A12C8AA1-0CB8-4307-96DA-D43E234E8F9B}" sibTransId="{7431D475-7B98-4A5F-BC36-3E854B040783}"/>
    <dgm:cxn modelId="{DDD4D01B-AF77-470A-80A9-59B038785023}" type="presOf" srcId="{3FD5D2E3-2742-472E-9F01-574949E99C34}" destId="{FD941194-5856-4772-A8AE-59AD2E067E4A}" srcOrd="0" destOrd="0" presId="urn:microsoft.com/office/officeart/2005/8/layout/vList2"/>
    <dgm:cxn modelId="{2F7992FD-816D-4642-A235-3120C8657621}" srcId="{3FD5D2E3-2742-472E-9F01-574949E99C34}" destId="{5835B2B2-5023-43B7-938B-AA2DEC83B123}" srcOrd="1" destOrd="0" parTransId="{F67AF300-2AC9-466B-B00B-33B49E140307}" sibTransId="{CA3BD7EE-3A04-4E33-AD8B-036C19000FBD}"/>
    <dgm:cxn modelId="{C3DEE9C1-E7DD-439C-A012-8632EAC3BBC7}" type="presOf" srcId="{5835B2B2-5023-43B7-938B-AA2DEC83B123}" destId="{D1FDA745-0CC7-46CC-968B-B5ECB4A8FE2A}" srcOrd="0" destOrd="1" presId="urn:microsoft.com/office/officeart/2005/8/layout/vList2"/>
    <dgm:cxn modelId="{8AAED10B-37F5-4D4E-B0C7-7567FB16491F}" type="presOf" srcId="{81382E8C-F9B3-4CF9-98E4-B34D4E1595C2}" destId="{D71EE4C8-0D28-4B1E-8B2A-860489342252}" srcOrd="0" destOrd="0" presId="urn:microsoft.com/office/officeart/2005/8/layout/vList2"/>
    <dgm:cxn modelId="{A7525D1B-93AC-4881-8327-EAF0600D1808}" type="presOf" srcId="{A0A3CF02-57EB-4865-B04E-1E97D0CE48F7}" destId="{D71EE4C8-0D28-4B1E-8B2A-860489342252}" srcOrd="0" destOrd="1" presId="urn:microsoft.com/office/officeart/2005/8/layout/vList2"/>
    <dgm:cxn modelId="{0E5E544A-7C42-46D5-88DF-F5071216AE1F}" srcId="{26FA4D03-D249-4F1C-B0B2-09095DC58316}" destId="{81382E8C-F9B3-4CF9-98E4-B34D4E1595C2}" srcOrd="0" destOrd="0" parTransId="{F738A441-31F4-4466-9E4D-52139115DCCB}" sibTransId="{87D57A09-A778-473B-A1DE-99346034BE32}"/>
    <dgm:cxn modelId="{CE301FC2-CFC8-4139-8A99-ACAFE36C5F47}" type="presOf" srcId="{BB91B42B-1BBF-487B-A1E5-D14C1CFA9E21}" destId="{D1FDA745-0CC7-46CC-968B-B5ECB4A8FE2A}" srcOrd="0" destOrd="0" presId="urn:microsoft.com/office/officeart/2005/8/layout/vList2"/>
    <dgm:cxn modelId="{F0F1E65E-65BF-4A82-BBA9-513C18B24F5F}" type="presOf" srcId="{26FA4D03-D249-4F1C-B0B2-09095DC58316}" destId="{B5179965-6C25-4F48-B4E8-4E1D75899C82}" srcOrd="0" destOrd="0" presId="urn:microsoft.com/office/officeart/2005/8/layout/vList2"/>
    <dgm:cxn modelId="{17E6672D-0E98-42DD-815F-B6B811EBE434}" type="presParOf" srcId="{3515B7FF-6843-464A-B436-0E8200531B89}" destId="{FD941194-5856-4772-A8AE-59AD2E067E4A}" srcOrd="0" destOrd="0" presId="urn:microsoft.com/office/officeart/2005/8/layout/vList2"/>
    <dgm:cxn modelId="{4A8BDC1F-BC32-4246-B27E-1962100D4043}" type="presParOf" srcId="{3515B7FF-6843-464A-B436-0E8200531B89}" destId="{D1FDA745-0CC7-46CC-968B-B5ECB4A8FE2A}" srcOrd="1" destOrd="0" presId="urn:microsoft.com/office/officeart/2005/8/layout/vList2"/>
    <dgm:cxn modelId="{8BD1F9C7-A8A0-4C9B-B0CC-EE9DE2D41BC4}" type="presParOf" srcId="{3515B7FF-6843-464A-B436-0E8200531B89}" destId="{B5179965-6C25-4F48-B4E8-4E1D75899C82}" srcOrd="2" destOrd="0" presId="urn:microsoft.com/office/officeart/2005/8/layout/vList2"/>
    <dgm:cxn modelId="{6731E707-01BC-4CCB-B174-F8024314D544}" type="presParOf" srcId="{3515B7FF-6843-464A-B436-0E8200531B89}" destId="{D71EE4C8-0D28-4B1E-8B2A-86048934225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DB1AA7-7B83-4149-88DF-CD80F92CE2BE}" type="doc">
      <dgm:prSet loTypeId="urn:microsoft.com/office/officeart/2008/layout/IncreasingCircle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6331B-5FB1-47BF-A81E-B73F815DBECA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Inventories</a:t>
          </a:r>
          <a:endParaRPr lang="en-US" sz="24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12B24826-C690-4BA4-981B-0E1E3B1D289F}" type="parTrans" cxnId="{B3768655-ADEE-407A-9A6B-DFE8DE82BCE5}">
      <dgm:prSet/>
      <dgm:spPr/>
      <dgm:t>
        <a:bodyPr/>
        <a:lstStyle/>
        <a:p>
          <a:endParaRPr lang="en-US"/>
        </a:p>
      </dgm:t>
    </dgm:pt>
    <dgm:pt modelId="{E35411DB-AFD2-4550-A429-3986E23B380C}" type="sibTrans" cxnId="{B3768655-ADEE-407A-9A6B-DFE8DE82BCE5}">
      <dgm:prSet/>
      <dgm:spPr/>
      <dgm:t>
        <a:bodyPr/>
        <a:lstStyle/>
        <a:p>
          <a:endParaRPr lang="en-US"/>
        </a:p>
      </dgm:t>
    </dgm:pt>
    <dgm:pt modelId="{E8464603-F26F-4737-A8D9-3C70CD753C4E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Accounts Payable</a:t>
          </a:r>
          <a:endParaRPr lang="en-US" sz="24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A1D8ADF4-1431-411F-8069-6605B1E20F9D}" type="parTrans" cxnId="{C297EDC2-4859-4DCA-9B61-AF118F95CF03}">
      <dgm:prSet/>
      <dgm:spPr/>
      <dgm:t>
        <a:bodyPr/>
        <a:lstStyle/>
        <a:p>
          <a:endParaRPr lang="en-US"/>
        </a:p>
      </dgm:t>
    </dgm:pt>
    <dgm:pt modelId="{39B1FB38-A8BB-474E-A27A-515B041BAD2D}" type="sibTrans" cxnId="{C297EDC2-4859-4DCA-9B61-AF118F95CF03}">
      <dgm:prSet/>
      <dgm:spPr/>
      <dgm:t>
        <a:bodyPr/>
        <a:lstStyle/>
        <a:p>
          <a:endParaRPr lang="en-US"/>
        </a:p>
      </dgm:t>
    </dgm:pt>
    <dgm:pt modelId="{9B92AC98-D425-4E6D-861D-2957E064AEDD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bg1"/>
              </a:solidFill>
              <a:latin typeface="Calibri" panose="020F0502020204030204" pitchFamily="34" charset="0"/>
            </a:rPr>
            <a:t>Net PPE</a:t>
          </a:r>
          <a:endParaRPr lang="en-US" sz="24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04B44F65-13DF-4B83-A3FC-FBF205BCEB1C}" type="parTrans" cxnId="{96DFE92E-5A62-4260-91F4-F524A1832EE7}">
      <dgm:prSet/>
      <dgm:spPr/>
      <dgm:t>
        <a:bodyPr/>
        <a:lstStyle/>
        <a:p>
          <a:endParaRPr lang="en-US"/>
        </a:p>
      </dgm:t>
    </dgm:pt>
    <dgm:pt modelId="{192CEBFF-44EF-4D74-BD4C-3B5B89DC9F8B}" type="sibTrans" cxnId="{96DFE92E-5A62-4260-91F4-F524A1832EE7}">
      <dgm:prSet/>
      <dgm:spPr/>
      <dgm:t>
        <a:bodyPr/>
        <a:lstStyle/>
        <a:p>
          <a:endParaRPr lang="en-US"/>
        </a:p>
      </dgm:t>
    </dgm:pt>
    <dgm:pt modelId="{A6A32D6F-407F-4256-81EB-F473E802EB5C}" type="pres">
      <dgm:prSet presAssocID="{2DDB1AA7-7B83-4149-88DF-CD80F92CE2BE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882D5F-37BD-4A00-9F29-C8316E082928}" type="pres">
      <dgm:prSet presAssocID="{CAA6331B-5FB1-47BF-A81E-B73F815DBECA}" presName="composite" presStyleCnt="0"/>
      <dgm:spPr/>
    </dgm:pt>
    <dgm:pt modelId="{A35AB7BB-F23C-4A6A-8928-1261B5D19838}" type="pres">
      <dgm:prSet presAssocID="{CAA6331B-5FB1-47BF-A81E-B73F815DBECA}" presName="BackAccent" presStyleLbl="bgShp" presStyleIdx="0" presStyleCnt="3"/>
      <dgm:spPr/>
    </dgm:pt>
    <dgm:pt modelId="{85E81637-87AA-4D31-BF15-DE3B8C58B8DD}" type="pres">
      <dgm:prSet presAssocID="{CAA6331B-5FB1-47BF-A81E-B73F815DBECA}" presName="Accent" presStyleLbl="alignNode1" presStyleIdx="0" presStyleCnt="3"/>
      <dgm:spPr/>
    </dgm:pt>
    <dgm:pt modelId="{65BC7B8D-7AD5-4B30-9913-4606D7E7676F}" type="pres">
      <dgm:prSet presAssocID="{CAA6331B-5FB1-47BF-A81E-B73F815DBECA}" presName="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DD1ED-A3CE-485F-A9A2-C5C35C7EF98A}" type="pres">
      <dgm:prSet presAssocID="{CAA6331B-5FB1-47BF-A81E-B73F815DBECA}" presName="Parent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6A48B-7142-4A62-8135-E38AF3BB1185}" type="pres">
      <dgm:prSet presAssocID="{E35411DB-AFD2-4550-A429-3986E23B380C}" presName="sibTrans" presStyleCnt="0"/>
      <dgm:spPr/>
    </dgm:pt>
    <dgm:pt modelId="{34BB4EAC-8FAD-4663-85F7-CE4ED633E375}" type="pres">
      <dgm:prSet presAssocID="{E8464603-F26F-4737-A8D9-3C70CD753C4E}" presName="composite" presStyleCnt="0"/>
      <dgm:spPr/>
    </dgm:pt>
    <dgm:pt modelId="{EE3D509E-28E3-4E3D-8F58-01F9ACF9AE9C}" type="pres">
      <dgm:prSet presAssocID="{E8464603-F26F-4737-A8D9-3C70CD753C4E}" presName="BackAccent" presStyleLbl="bgShp" presStyleIdx="1" presStyleCnt="3"/>
      <dgm:spPr/>
    </dgm:pt>
    <dgm:pt modelId="{59ED43D5-BB50-4E84-9B38-D3AB3536FF4E}" type="pres">
      <dgm:prSet presAssocID="{E8464603-F26F-4737-A8D9-3C70CD753C4E}" presName="Accent" presStyleLbl="alignNode1" presStyleIdx="1" presStyleCnt="3"/>
      <dgm:spPr/>
    </dgm:pt>
    <dgm:pt modelId="{CB9A50B8-464B-4EC4-AF0B-F7D2B8FC0F76}" type="pres">
      <dgm:prSet presAssocID="{E8464603-F26F-4737-A8D9-3C70CD753C4E}" presName="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0AFB2-5001-46BD-8F99-A7E69EC7A1F0}" type="pres">
      <dgm:prSet presAssocID="{E8464603-F26F-4737-A8D9-3C70CD753C4E}" presName="Parent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6FF9A3-0748-45CD-A708-FF2F37155CD6}" type="pres">
      <dgm:prSet presAssocID="{39B1FB38-A8BB-474E-A27A-515B041BAD2D}" presName="sibTrans" presStyleCnt="0"/>
      <dgm:spPr/>
    </dgm:pt>
    <dgm:pt modelId="{41D4B8ED-2131-40C0-B9D2-54CB40390324}" type="pres">
      <dgm:prSet presAssocID="{9B92AC98-D425-4E6D-861D-2957E064AEDD}" presName="composite" presStyleCnt="0"/>
      <dgm:spPr/>
    </dgm:pt>
    <dgm:pt modelId="{CBA301B7-94EA-4833-A5BA-328A8AF02FDC}" type="pres">
      <dgm:prSet presAssocID="{9B92AC98-D425-4E6D-861D-2957E064AEDD}" presName="BackAccent" presStyleLbl="bgShp" presStyleIdx="2" presStyleCnt="3"/>
      <dgm:spPr/>
    </dgm:pt>
    <dgm:pt modelId="{946C634C-BBC1-4FB0-8486-1E15BA021FD0}" type="pres">
      <dgm:prSet presAssocID="{9B92AC98-D425-4E6D-861D-2957E064AEDD}" presName="Accent" presStyleLbl="alignNode1" presStyleIdx="2" presStyleCnt="3"/>
      <dgm:spPr/>
    </dgm:pt>
    <dgm:pt modelId="{8DA01696-109E-4EBC-A9D0-1AF7A1BCC2DB}" type="pres">
      <dgm:prSet presAssocID="{9B92AC98-D425-4E6D-861D-2957E064AEDD}" presName="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87746-8E91-4FBC-B0D3-543EA7083AFA}" type="pres">
      <dgm:prSet presAssocID="{9B92AC98-D425-4E6D-861D-2957E064AEDD}" presName="Parent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768655-ADEE-407A-9A6B-DFE8DE82BCE5}" srcId="{2DDB1AA7-7B83-4149-88DF-CD80F92CE2BE}" destId="{CAA6331B-5FB1-47BF-A81E-B73F815DBECA}" srcOrd="0" destOrd="0" parTransId="{12B24826-C690-4BA4-981B-0E1E3B1D289F}" sibTransId="{E35411DB-AFD2-4550-A429-3986E23B380C}"/>
    <dgm:cxn modelId="{47F4F9A3-54BA-A44F-BB03-0E7B768FD5EF}" type="presOf" srcId="{E8464603-F26F-4737-A8D9-3C70CD753C4E}" destId="{A190AFB2-5001-46BD-8F99-A7E69EC7A1F0}" srcOrd="0" destOrd="0" presId="urn:microsoft.com/office/officeart/2008/layout/IncreasingCircleProcess"/>
    <dgm:cxn modelId="{23529383-867D-8946-B615-0F6F9301359E}" type="presOf" srcId="{9B92AC98-D425-4E6D-861D-2957E064AEDD}" destId="{25C87746-8E91-4FBC-B0D3-543EA7083AFA}" srcOrd="0" destOrd="0" presId="urn:microsoft.com/office/officeart/2008/layout/IncreasingCircleProcess"/>
    <dgm:cxn modelId="{DDDE4A3B-3592-134A-943D-5138998D3585}" type="presOf" srcId="{2DDB1AA7-7B83-4149-88DF-CD80F92CE2BE}" destId="{A6A32D6F-407F-4256-81EB-F473E802EB5C}" srcOrd="0" destOrd="0" presId="urn:microsoft.com/office/officeart/2008/layout/IncreasingCircleProcess"/>
    <dgm:cxn modelId="{96DFE92E-5A62-4260-91F4-F524A1832EE7}" srcId="{2DDB1AA7-7B83-4149-88DF-CD80F92CE2BE}" destId="{9B92AC98-D425-4E6D-861D-2957E064AEDD}" srcOrd="2" destOrd="0" parTransId="{04B44F65-13DF-4B83-A3FC-FBF205BCEB1C}" sibTransId="{192CEBFF-44EF-4D74-BD4C-3B5B89DC9F8B}"/>
    <dgm:cxn modelId="{16BE68EC-EE5F-A149-A2D8-178A00C0C9F6}" type="presOf" srcId="{CAA6331B-5FB1-47BF-A81E-B73F815DBECA}" destId="{7D7DD1ED-A3CE-485F-A9A2-C5C35C7EF98A}" srcOrd="0" destOrd="0" presId="urn:microsoft.com/office/officeart/2008/layout/IncreasingCircleProcess"/>
    <dgm:cxn modelId="{C297EDC2-4859-4DCA-9B61-AF118F95CF03}" srcId="{2DDB1AA7-7B83-4149-88DF-CD80F92CE2BE}" destId="{E8464603-F26F-4737-A8D9-3C70CD753C4E}" srcOrd="1" destOrd="0" parTransId="{A1D8ADF4-1431-411F-8069-6605B1E20F9D}" sibTransId="{39B1FB38-A8BB-474E-A27A-515B041BAD2D}"/>
    <dgm:cxn modelId="{A3D55BDB-B9AB-8849-B976-D07014A60B40}" type="presParOf" srcId="{A6A32D6F-407F-4256-81EB-F473E802EB5C}" destId="{3E882D5F-37BD-4A00-9F29-C8316E082928}" srcOrd="0" destOrd="0" presId="urn:microsoft.com/office/officeart/2008/layout/IncreasingCircleProcess"/>
    <dgm:cxn modelId="{6461133D-4D15-1D4D-95E3-9EE5E41B3198}" type="presParOf" srcId="{3E882D5F-37BD-4A00-9F29-C8316E082928}" destId="{A35AB7BB-F23C-4A6A-8928-1261B5D19838}" srcOrd="0" destOrd="0" presId="urn:microsoft.com/office/officeart/2008/layout/IncreasingCircleProcess"/>
    <dgm:cxn modelId="{5D9E8E01-E1BB-5D43-ABF8-EFE9EBE63E7C}" type="presParOf" srcId="{3E882D5F-37BD-4A00-9F29-C8316E082928}" destId="{85E81637-87AA-4D31-BF15-DE3B8C58B8DD}" srcOrd="1" destOrd="0" presId="urn:microsoft.com/office/officeart/2008/layout/IncreasingCircleProcess"/>
    <dgm:cxn modelId="{3B1828E2-3F3F-F444-904D-84ABEF14ECF4}" type="presParOf" srcId="{3E882D5F-37BD-4A00-9F29-C8316E082928}" destId="{65BC7B8D-7AD5-4B30-9913-4606D7E7676F}" srcOrd="2" destOrd="0" presId="urn:microsoft.com/office/officeart/2008/layout/IncreasingCircleProcess"/>
    <dgm:cxn modelId="{F06D9DF2-E1F5-BE40-86AA-199B8E68E8BB}" type="presParOf" srcId="{3E882D5F-37BD-4A00-9F29-C8316E082928}" destId="{7D7DD1ED-A3CE-485F-A9A2-C5C35C7EF98A}" srcOrd="3" destOrd="0" presId="urn:microsoft.com/office/officeart/2008/layout/IncreasingCircleProcess"/>
    <dgm:cxn modelId="{9230B4A4-CA9D-FD43-87C1-63C1D4B3A61E}" type="presParOf" srcId="{A6A32D6F-407F-4256-81EB-F473E802EB5C}" destId="{FC46A48B-7142-4A62-8135-E38AF3BB1185}" srcOrd="1" destOrd="0" presId="urn:microsoft.com/office/officeart/2008/layout/IncreasingCircleProcess"/>
    <dgm:cxn modelId="{6BFC554D-C70F-7F40-BBBF-4EB2EA84F55F}" type="presParOf" srcId="{A6A32D6F-407F-4256-81EB-F473E802EB5C}" destId="{34BB4EAC-8FAD-4663-85F7-CE4ED633E375}" srcOrd="2" destOrd="0" presId="urn:microsoft.com/office/officeart/2008/layout/IncreasingCircleProcess"/>
    <dgm:cxn modelId="{6F60D155-F218-7247-AEA3-BD2EDB986281}" type="presParOf" srcId="{34BB4EAC-8FAD-4663-85F7-CE4ED633E375}" destId="{EE3D509E-28E3-4E3D-8F58-01F9ACF9AE9C}" srcOrd="0" destOrd="0" presId="urn:microsoft.com/office/officeart/2008/layout/IncreasingCircleProcess"/>
    <dgm:cxn modelId="{27EBC9BE-0572-7446-8B90-CD6C09841631}" type="presParOf" srcId="{34BB4EAC-8FAD-4663-85F7-CE4ED633E375}" destId="{59ED43D5-BB50-4E84-9B38-D3AB3536FF4E}" srcOrd="1" destOrd="0" presId="urn:microsoft.com/office/officeart/2008/layout/IncreasingCircleProcess"/>
    <dgm:cxn modelId="{E2C2F5BA-76C9-EC4F-8331-F5ADB6A9881C}" type="presParOf" srcId="{34BB4EAC-8FAD-4663-85F7-CE4ED633E375}" destId="{CB9A50B8-464B-4EC4-AF0B-F7D2B8FC0F76}" srcOrd="2" destOrd="0" presId="urn:microsoft.com/office/officeart/2008/layout/IncreasingCircleProcess"/>
    <dgm:cxn modelId="{74EC4888-783A-BD4D-9F33-793926EE2B74}" type="presParOf" srcId="{34BB4EAC-8FAD-4663-85F7-CE4ED633E375}" destId="{A190AFB2-5001-46BD-8F99-A7E69EC7A1F0}" srcOrd="3" destOrd="0" presId="urn:microsoft.com/office/officeart/2008/layout/IncreasingCircleProcess"/>
    <dgm:cxn modelId="{13943885-6F00-9B46-9498-67052A1FE886}" type="presParOf" srcId="{A6A32D6F-407F-4256-81EB-F473E802EB5C}" destId="{346FF9A3-0748-45CD-A708-FF2F37155CD6}" srcOrd="3" destOrd="0" presId="urn:microsoft.com/office/officeart/2008/layout/IncreasingCircleProcess"/>
    <dgm:cxn modelId="{74A6EE37-CC6B-804B-BBF2-6F673663278F}" type="presParOf" srcId="{A6A32D6F-407F-4256-81EB-F473E802EB5C}" destId="{41D4B8ED-2131-40C0-B9D2-54CB40390324}" srcOrd="4" destOrd="0" presId="urn:microsoft.com/office/officeart/2008/layout/IncreasingCircleProcess"/>
    <dgm:cxn modelId="{E0D228E6-E164-5E49-9367-378793B864FB}" type="presParOf" srcId="{41D4B8ED-2131-40C0-B9D2-54CB40390324}" destId="{CBA301B7-94EA-4833-A5BA-328A8AF02FDC}" srcOrd="0" destOrd="0" presId="urn:microsoft.com/office/officeart/2008/layout/IncreasingCircleProcess"/>
    <dgm:cxn modelId="{D0D5F078-7AB8-6142-8C02-999C76811C22}" type="presParOf" srcId="{41D4B8ED-2131-40C0-B9D2-54CB40390324}" destId="{946C634C-BBC1-4FB0-8486-1E15BA021FD0}" srcOrd="1" destOrd="0" presId="urn:microsoft.com/office/officeart/2008/layout/IncreasingCircleProcess"/>
    <dgm:cxn modelId="{4760F6EF-8094-394A-8497-D3DC3105B429}" type="presParOf" srcId="{41D4B8ED-2131-40C0-B9D2-54CB40390324}" destId="{8DA01696-109E-4EBC-A9D0-1AF7A1BCC2DB}" srcOrd="2" destOrd="0" presId="urn:microsoft.com/office/officeart/2008/layout/IncreasingCircleProcess"/>
    <dgm:cxn modelId="{E0DC5DEF-4A8B-134F-911F-8ABDB207AE49}" type="presParOf" srcId="{41D4B8ED-2131-40C0-B9D2-54CB40390324}" destId="{25C87746-8E91-4FBC-B0D3-543EA7083AFA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9CD8AB-8FFB-49D6-9A20-9388696F4C19}" type="doc">
      <dgm:prSet loTypeId="urn:microsoft.com/office/officeart/2005/8/layout/pyramid3" loCatId="pyramid" qsTypeId="urn:microsoft.com/office/officeart/2005/8/quickstyle/simple2" qsCatId="simple" csTypeId="urn:microsoft.com/office/officeart/2005/8/colors/accent1_2" csCatId="accent1" phldr="1"/>
      <dgm:spPr/>
    </dgm:pt>
    <dgm:pt modelId="{16D9D089-21C8-4F49-A8DF-DD56AC8E453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bg1"/>
              </a:solidFill>
              <a:latin typeface="Calibri" panose="020F0502020204030204" pitchFamily="34" charset="0"/>
            </a:rPr>
            <a:t>20% top-line growth due to continued expansion and in-store operation improvement.</a:t>
          </a:r>
        </a:p>
      </dgm:t>
    </dgm:pt>
    <dgm:pt modelId="{9A3135D5-513D-4427-8F1B-2F3FE054007F}" type="parTrans" cxnId="{588C3F04-FDD1-4534-9C4E-44DBE593359B}">
      <dgm:prSet/>
      <dgm:spPr/>
      <dgm:t>
        <a:bodyPr/>
        <a:lstStyle/>
        <a:p>
          <a:endParaRPr lang="en-US"/>
        </a:p>
      </dgm:t>
    </dgm:pt>
    <dgm:pt modelId="{C4C7C2C2-C762-40CC-9FD6-F39D8CBF7973}" type="sibTrans" cxnId="{588C3F04-FDD1-4534-9C4E-44DBE593359B}">
      <dgm:prSet/>
      <dgm:spPr/>
      <dgm:t>
        <a:bodyPr/>
        <a:lstStyle/>
        <a:p>
          <a:endParaRPr lang="en-US"/>
        </a:p>
      </dgm:t>
    </dgm:pt>
    <dgm:pt modelId="{718294C0-B792-4B80-8F08-7F4D802B724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endParaRPr lang="en-US" sz="4400" b="1" dirty="0">
            <a:latin typeface="Calibri" panose="020F0502020204030204" pitchFamily="34" charset="0"/>
          </a:endParaRPr>
        </a:p>
      </dgm:t>
    </dgm:pt>
    <dgm:pt modelId="{3764795E-4A4C-4F90-B414-FCCDEACB825D}" type="parTrans" cxnId="{2BD6B643-A4E1-44EB-BE16-1C36AF1A3CB8}">
      <dgm:prSet/>
      <dgm:spPr/>
      <dgm:t>
        <a:bodyPr/>
        <a:lstStyle/>
        <a:p>
          <a:endParaRPr lang="en-US"/>
        </a:p>
      </dgm:t>
    </dgm:pt>
    <dgm:pt modelId="{5F654CF9-72E2-464E-8C5E-16A52294C982}" type="sibTrans" cxnId="{2BD6B643-A4E1-44EB-BE16-1C36AF1A3CB8}">
      <dgm:prSet/>
      <dgm:spPr/>
      <dgm:t>
        <a:bodyPr/>
        <a:lstStyle/>
        <a:p>
          <a:endParaRPr lang="en-US"/>
        </a:p>
      </dgm:t>
    </dgm:pt>
    <dgm:pt modelId="{73506514-50B0-4696-AEC7-D01E3008DFA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Calibri" panose="020F0502020204030204" pitchFamily="34" charset="0"/>
            </a:rPr>
            <a:t>Maintain bargaining power against suppliers, leverage vendors’ scalability, outsource from other countries, and improve logistics.</a:t>
          </a:r>
          <a:endParaRPr lang="en-US" sz="20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A9F2CDB4-631B-4D7D-A17B-EFEFA1014897}" type="parTrans" cxnId="{64AC3592-F888-45B1-AD7E-DA5B49721F41}">
      <dgm:prSet/>
      <dgm:spPr/>
      <dgm:t>
        <a:bodyPr/>
        <a:lstStyle/>
        <a:p>
          <a:endParaRPr lang="en-US"/>
        </a:p>
      </dgm:t>
    </dgm:pt>
    <dgm:pt modelId="{A8FD3B90-470A-4090-AF9A-2D730691AD9E}" type="sibTrans" cxnId="{64AC3592-F888-45B1-AD7E-DA5B49721F41}">
      <dgm:prSet/>
      <dgm:spPr/>
      <dgm:t>
        <a:bodyPr/>
        <a:lstStyle/>
        <a:p>
          <a:endParaRPr lang="en-US"/>
        </a:p>
      </dgm:t>
    </dgm:pt>
    <dgm:pt modelId="{05A7D7C1-01A4-4CB1-96E1-71D91FBAE8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Calibri" panose="020F0502020204030204" pitchFamily="34" charset="0"/>
            </a:rPr>
            <a:t>New store related expenses, marketing and advertising, new distribution centers, and corporate projects.</a:t>
          </a:r>
          <a:endParaRPr lang="en-US" sz="16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9D0872CD-3441-4443-AF2C-FEF21AAF044E}" type="parTrans" cxnId="{C5D58C52-E594-4A18-A5AA-6C3F121FA3EE}">
      <dgm:prSet/>
      <dgm:spPr/>
      <dgm:t>
        <a:bodyPr/>
        <a:lstStyle/>
        <a:p>
          <a:endParaRPr lang="en-US"/>
        </a:p>
      </dgm:t>
    </dgm:pt>
    <dgm:pt modelId="{6865CD05-0FC1-40A5-820E-72242A0C121B}" type="sibTrans" cxnId="{C5D58C52-E594-4A18-A5AA-6C3F121FA3EE}">
      <dgm:prSet/>
      <dgm:spPr/>
      <dgm:t>
        <a:bodyPr/>
        <a:lstStyle/>
        <a:p>
          <a:endParaRPr lang="en-US"/>
        </a:p>
      </dgm:t>
    </dgm:pt>
    <dgm:pt modelId="{9FE700FC-5529-4A8B-B7A4-8B7346C186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bg1"/>
              </a:solidFill>
              <a:latin typeface="Calibri" panose="020F0502020204030204" pitchFamily="34" charset="0"/>
            </a:rPr>
            <a:t>Depreciation</a:t>
          </a:r>
          <a:r>
            <a:rPr lang="en-US" sz="2000" b="1" baseline="0" dirty="0" smtClean="0">
              <a:solidFill>
                <a:schemeClr val="bg1"/>
              </a:solidFill>
              <a:latin typeface="Calibri" panose="020F0502020204030204" pitchFamily="34" charset="0"/>
            </a:rPr>
            <a:t> modeled to </a:t>
          </a:r>
          <a:r>
            <a:rPr lang="en-US" sz="2000" b="1" baseline="0" dirty="0" err="1" smtClean="0">
              <a:solidFill>
                <a:schemeClr val="bg1"/>
              </a:solidFill>
              <a:latin typeface="Calibri" panose="020F0502020204030204" pitchFamily="34" charset="0"/>
            </a:rPr>
            <a:t>CapEx</a:t>
          </a:r>
          <a:endParaRPr lang="en-US" sz="2000" b="1" dirty="0">
            <a:solidFill>
              <a:schemeClr val="bg1"/>
            </a:solidFill>
            <a:latin typeface="Calibri" panose="020F0502020204030204" pitchFamily="34" charset="0"/>
          </a:endParaRPr>
        </a:p>
      </dgm:t>
    </dgm:pt>
    <dgm:pt modelId="{8917F986-67F0-47DC-8DFD-3DE2BA516ACD}" type="parTrans" cxnId="{D326A611-8C91-4C33-88C9-B0D8647A12B7}">
      <dgm:prSet/>
      <dgm:spPr/>
      <dgm:t>
        <a:bodyPr/>
        <a:lstStyle/>
        <a:p>
          <a:endParaRPr lang="en-US"/>
        </a:p>
      </dgm:t>
    </dgm:pt>
    <dgm:pt modelId="{28FA7797-9836-4A09-A64F-01AF4BF68E71}" type="sibTrans" cxnId="{D326A611-8C91-4C33-88C9-B0D8647A12B7}">
      <dgm:prSet/>
      <dgm:spPr/>
      <dgm:t>
        <a:bodyPr/>
        <a:lstStyle/>
        <a:p>
          <a:endParaRPr lang="en-US"/>
        </a:p>
      </dgm:t>
    </dgm:pt>
    <dgm:pt modelId="{C2FC7DA2-2095-4301-AFD6-0344F453604D}" type="pres">
      <dgm:prSet presAssocID="{6E9CD8AB-8FFB-49D6-9A20-9388696F4C19}" presName="Name0" presStyleCnt="0">
        <dgm:presLayoutVars>
          <dgm:dir/>
          <dgm:animLvl val="lvl"/>
          <dgm:resizeHandles val="exact"/>
        </dgm:presLayoutVars>
      </dgm:prSet>
      <dgm:spPr/>
    </dgm:pt>
    <dgm:pt modelId="{BFA50BBF-AF37-4073-A27D-9072DD15C308}" type="pres">
      <dgm:prSet presAssocID="{16D9D089-21C8-4F49-A8DF-DD56AC8E4532}" presName="Name8" presStyleCnt="0"/>
      <dgm:spPr/>
    </dgm:pt>
    <dgm:pt modelId="{BF437DDE-FEDE-421B-8496-CA20D7AFB83C}" type="pres">
      <dgm:prSet presAssocID="{16D9D089-21C8-4F49-A8DF-DD56AC8E4532}" presName="level" presStyleLbl="node1" presStyleIdx="0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AABA3-D011-4A65-A747-D65BBA05F43D}" type="pres">
      <dgm:prSet presAssocID="{16D9D089-21C8-4F49-A8DF-DD56AC8E453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B2A4D-5D93-469A-90B0-D6AB40F2E164}" type="pres">
      <dgm:prSet presAssocID="{73506514-50B0-4696-AEC7-D01E3008DFAC}" presName="Name8" presStyleCnt="0"/>
      <dgm:spPr/>
    </dgm:pt>
    <dgm:pt modelId="{C081FB5F-B7A9-4511-A9D1-50ECFB605125}" type="pres">
      <dgm:prSet presAssocID="{73506514-50B0-4696-AEC7-D01E3008DFAC}" presName="level" presStyleLbl="node1" presStyleIdx="1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7F4FC-3FB7-47C0-BBC8-2B167373EAFD}" type="pres">
      <dgm:prSet presAssocID="{73506514-50B0-4696-AEC7-D01E3008DF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14388-967E-4C25-A058-BF3105C430F8}" type="pres">
      <dgm:prSet presAssocID="{05A7D7C1-01A4-4CB1-96E1-71D91FBAE8EC}" presName="Name8" presStyleCnt="0"/>
      <dgm:spPr/>
    </dgm:pt>
    <dgm:pt modelId="{F252E1D6-9046-403F-AB1B-50032F9A2F4F}" type="pres">
      <dgm:prSet presAssocID="{05A7D7C1-01A4-4CB1-96E1-71D91FBAE8EC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CD59A-62BF-4A7C-A645-63B557DAC956}" type="pres">
      <dgm:prSet presAssocID="{05A7D7C1-01A4-4CB1-96E1-71D91FBAE8E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3EEE6-C194-4C7E-9310-9A6A74F23E28}" type="pres">
      <dgm:prSet presAssocID="{9FE700FC-5529-4A8B-B7A4-8B7346C18648}" presName="Name8" presStyleCnt="0"/>
      <dgm:spPr/>
    </dgm:pt>
    <dgm:pt modelId="{FFE5554C-725E-47D1-8581-21FDB692EC0F}" type="pres">
      <dgm:prSet presAssocID="{9FE700FC-5529-4A8B-B7A4-8B7346C18648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D18C2-A367-4387-BF0E-24017307D7C5}" type="pres">
      <dgm:prSet presAssocID="{9FE700FC-5529-4A8B-B7A4-8B7346C1864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E5F1B9-41AF-46E1-B63E-FDCB95D3705A}" type="pres">
      <dgm:prSet presAssocID="{718294C0-B792-4B80-8F08-7F4D802B724A}" presName="Name8" presStyleCnt="0"/>
      <dgm:spPr/>
    </dgm:pt>
    <dgm:pt modelId="{9CA49AAE-0D5C-43FF-B3CF-CA8855D68041}" type="pres">
      <dgm:prSet presAssocID="{718294C0-B792-4B80-8F08-7F4D802B724A}" presName="level" presStyleLbl="node1" presStyleIdx="4" presStyleCnt="5" custLinFactNeighborY="882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8C534-E835-4220-93FB-93E74DBC06E1}" type="pres">
      <dgm:prSet presAssocID="{718294C0-B792-4B80-8F08-7F4D802B724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D6B643-A4E1-44EB-BE16-1C36AF1A3CB8}" srcId="{6E9CD8AB-8FFB-49D6-9A20-9388696F4C19}" destId="{718294C0-B792-4B80-8F08-7F4D802B724A}" srcOrd="4" destOrd="0" parTransId="{3764795E-4A4C-4F90-B414-FCCDEACB825D}" sibTransId="{5F654CF9-72E2-464E-8C5E-16A52294C982}"/>
    <dgm:cxn modelId="{FBBC9CEC-C50C-D244-B4E4-AB170CE8B3EB}" type="presOf" srcId="{16D9D089-21C8-4F49-A8DF-DD56AC8E4532}" destId="{BCAAABA3-D011-4A65-A747-D65BBA05F43D}" srcOrd="1" destOrd="0" presId="urn:microsoft.com/office/officeart/2005/8/layout/pyramid3"/>
    <dgm:cxn modelId="{64508877-CA73-BF4F-A33B-D195EE9B7CB2}" type="presOf" srcId="{9FE700FC-5529-4A8B-B7A4-8B7346C18648}" destId="{FFE5554C-725E-47D1-8581-21FDB692EC0F}" srcOrd="0" destOrd="0" presId="urn:microsoft.com/office/officeart/2005/8/layout/pyramid3"/>
    <dgm:cxn modelId="{64AC3592-F888-45B1-AD7E-DA5B49721F41}" srcId="{6E9CD8AB-8FFB-49D6-9A20-9388696F4C19}" destId="{73506514-50B0-4696-AEC7-D01E3008DFAC}" srcOrd="1" destOrd="0" parTransId="{A9F2CDB4-631B-4D7D-A17B-EFEFA1014897}" sibTransId="{A8FD3B90-470A-4090-AF9A-2D730691AD9E}"/>
    <dgm:cxn modelId="{58F47698-F0E2-5B47-8AC1-0553217B55CF}" type="presOf" srcId="{73506514-50B0-4696-AEC7-D01E3008DFAC}" destId="{C081FB5F-B7A9-4511-A9D1-50ECFB605125}" srcOrd="0" destOrd="0" presId="urn:microsoft.com/office/officeart/2005/8/layout/pyramid3"/>
    <dgm:cxn modelId="{EA71A9BB-B59C-CE46-B571-1A0885F5DD06}" type="presOf" srcId="{718294C0-B792-4B80-8F08-7F4D802B724A}" destId="{89B8C534-E835-4220-93FB-93E74DBC06E1}" srcOrd="1" destOrd="0" presId="urn:microsoft.com/office/officeart/2005/8/layout/pyramid3"/>
    <dgm:cxn modelId="{AE5D341B-5709-3343-9F25-585CEDCDF9E5}" type="presOf" srcId="{9FE700FC-5529-4A8B-B7A4-8B7346C18648}" destId="{A50D18C2-A367-4387-BF0E-24017307D7C5}" srcOrd="1" destOrd="0" presId="urn:microsoft.com/office/officeart/2005/8/layout/pyramid3"/>
    <dgm:cxn modelId="{B18768CB-5D6C-9B4C-B870-EA1E2298DD59}" type="presOf" srcId="{718294C0-B792-4B80-8F08-7F4D802B724A}" destId="{9CA49AAE-0D5C-43FF-B3CF-CA8855D68041}" srcOrd="0" destOrd="0" presId="urn:microsoft.com/office/officeart/2005/8/layout/pyramid3"/>
    <dgm:cxn modelId="{105B22F3-A62F-6C4C-B11C-0D8A70C06158}" type="presOf" srcId="{05A7D7C1-01A4-4CB1-96E1-71D91FBAE8EC}" destId="{F252E1D6-9046-403F-AB1B-50032F9A2F4F}" srcOrd="0" destOrd="0" presId="urn:microsoft.com/office/officeart/2005/8/layout/pyramid3"/>
    <dgm:cxn modelId="{C5D58C52-E594-4A18-A5AA-6C3F121FA3EE}" srcId="{6E9CD8AB-8FFB-49D6-9A20-9388696F4C19}" destId="{05A7D7C1-01A4-4CB1-96E1-71D91FBAE8EC}" srcOrd="2" destOrd="0" parTransId="{9D0872CD-3441-4443-AF2C-FEF21AAF044E}" sibTransId="{6865CD05-0FC1-40A5-820E-72242A0C121B}"/>
    <dgm:cxn modelId="{9BE6F9A1-70BA-3A40-A6C5-2929AE4E54C3}" type="presOf" srcId="{16D9D089-21C8-4F49-A8DF-DD56AC8E4532}" destId="{BF437DDE-FEDE-421B-8496-CA20D7AFB83C}" srcOrd="0" destOrd="0" presId="urn:microsoft.com/office/officeart/2005/8/layout/pyramid3"/>
    <dgm:cxn modelId="{83043FF7-C624-8C46-BA99-10CFD21CACC9}" type="presOf" srcId="{73506514-50B0-4696-AEC7-D01E3008DFAC}" destId="{F317F4FC-3FB7-47C0-BBC8-2B167373EAFD}" srcOrd="1" destOrd="0" presId="urn:microsoft.com/office/officeart/2005/8/layout/pyramid3"/>
    <dgm:cxn modelId="{588C3F04-FDD1-4534-9C4E-44DBE593359B}" srcId="{6E9CD8AB-8FFB-49D6-9A20-9388696F4C19}" destId="{16D9D089-21C8-4F49-A8DF-DD56AC8E4532}" srcOrd="0" destOrd="0" parTransId="{9A3135D5-513D-4427-8F1B-2F3FE054007F}" sibTransId="{C4C7C2C2-C762-40CC-9FD6-F39D8CBF7973}"/>
    <dgm:cxn modelId="{F875AFE0-3E8D-BF44-921C-03A4021F7845}" type="presOf" srcId="{6E9CD8AB-8FFB-49D6-9A20-9388696F4C19}" destId="{C2FC7DA2-2095-4301-AFD6-0344F453604D}" srcOrd="0" destOrd="0" presId="urn:microsoft.com/office/officeart/2005/8/layout/pyramid3"/>
    <dgm:cxn modelId="{1FF3AFE0-7395-274F-9F11-6FB110C141CF}" type="presOf" srcId="{05A7D7C1-01A4-4CB1-96E1-71D91FBAE8EC}" destId="{F56CD59A-62BF-4A7C-A645-63B557DAC956}" srcOrd="1" destOrd="0" presId="urn:microsoft.com/office/officeart/2005/8/layout/pyramid3"/>
    <dgm:cxn modelId="{D326A611-8C91-4C33-88C9-B0D8647A12B7}" srcId="{6E9CD8AB-8FFB-49D6-9A20-9388696F4C19}" destId="{9FE700FC-5529-4A8B-B7A4-8B7346C18648}" srcOrd="3" destOrd="0" parTransId="{8917F986-67F0-47DC-8DFD-3DE2BA516ACD}" sibTransId="{28FA7797-9836-4A09-A64F-01AF4BF68E71}"/>
    <dgm:cxn modelId="{5A5ED3B2-7A4F-EB4A-8491-7849A610398C}" type="presParOf" srcId="{C2FC7DA2-2095-4301-AFD6-0344F453604D}" destId="{BFA50BBF-AF37-4073-A27D-9072DD15C308}" srcOrd="0" destOrd="0" presId="urn:microsoft.com/office/officeart/2005/8/layout/pyramid3"/>
    <dgm:cxn modelId="{3D43FE29-68C1-A04B-965C-C4DBF141413F}" type="presParOf" srcId="{BFA50BBF-AF37-4073-A27D-9072DD15C308}" destId="{BF437DDE-FEDE-421B-8496-CA20D7AFB83C}" srcOrd="0" destOrd="0" presId="urn:microsoft.com/office/officeart/2005/8/layout/pyramid3"/>
    <dgm:cxn modelId="{C6EF8016-5199-BA44-A5A0-927961A7CA21}" type="presParOf" srcId="{BFA50BBF-AF37-4073-A27D-9072DD15C308}" destId="{BCAAABA3-D011-4A65-A747-D65BBA05F43D}" srcOrd="1" destOrd="0" presId="urn:microsoft.com/office/officeart/2005/8/layout/pyramid3"/>
    <dgm:cxn modelId="{C3BC348E-899D-3A40-B9ED-401B07FAAC8E}" type="presParOf" srcId="{C2FC7DA2-2095-4301-AFD6-0344F453604D}" destId="{5B0B2A4D-5D93-469A-90B0-D6AB40F2E164}" srcOrd="1" destOrd="0" presId="urn:microsoft.com/office/officeart/2005/8/layout/pyramid3"/>
    <dgm:cxn modelId="{01263C30-97A0-9C41-9F5F-2787A37D7E3C}" type="presParOf" srcId="{5B0B2A4D-5D93-469A-90B0-D6AB40F2E164}" destId="{C081FB5F-B7A9-4511-A9D1-50ECFB605125}" srcOrd="0" destOrd="0" presId="urn:microsoft.com/office/officeart/2005/8/layout/pyramid3"/>
    <dgm:cxn modelId="{DFE5CA27-47CE-AC4E-82FA-45519BD08AE0}" type="presParOf" srcId="{5B0B2A4D-5D93-469A-90B0-D6AB40F2E164}" destId="{F317F4FC-3FB7-47C0-BBC8-2B167373EAFD}" srcOrd="1" destOrd="0" presId="urn:microsoft.com/office/officeart/2005/8/layout/pyramid3"/>
    <dgm:cxn modelId="{6B73B5B8-FD0B-7941-B3C5-005187F500AC}" type="presParOf" srcId="{C2FC7DA2-2095-4301-AFD6-0344F453604D}" destId="{47814388-967E-4C25-A058-BF3105C430F8}" srcOrd="2" destOrd="0" presId="urn:microsoft.com/office/officeart/2005/8/layout/pyramid3"/>
    <dgm:cxn modelId="{2CAD5187-247C-4141-92AD-FE3081B65C25}" type="presParOf" srcId="{47814388-967E-4C25-A058-BF3105C430F8}" destId="{F252E1D6-9046-403F-AB1B-50032F9A2F4F}" srcOrd="0" destOrd="0" presId="urn:microsoft.com/office/officeart/2005/8/layout/pyramid3"/>
    <dgm:cxn modelId="{BD3C3DF2-5001-294C-8ABD-DEFC5950B557}" type="presParOf" srcId="{47814388-967E-4C25-A058-BF3105C430F8}" destId="{F56CD59A-62BF-4A7C-A645-63B557DAC956}" srcOrd="1" destOrd="0" presId="urn:microsoft.com/office/officeart/2005/8/layout/pyramid3"/>
    <dgm:cxn modelId="{70C1E8C5-058A-D941-9168-DF3D0623EAD0}" type="presParOf" srcId="{C2FC7DA2-2095-4301-AFD6-0344F453604D}" destId="{9FC3EEE6-C194-4C7E-9310-9A6A74F23E28}" srcOrd="3" destOrd="0" presId="urn:microsoft.com/office/officeart/2005/8/layout/pyramid3"/>
    <dgm:cxn modelId="{9464A52A-49BE-4343-831F-56BCC1FCD794}" type="presParOf" srcId="{9FC3EEE6-C194-4C7E-9310-9A6A74F23E28}" destId="{FFE5554C-725E-47D1-8581-21FDB692EC0F}" srcOrd="0" destOrd="0" presId="urn:microsoft.com/office/officeart/2005/8/layout/pyramid3"/>
    <dgm:cxn modelId="{B563AAAC-61C2-0F44-A7E2-FC9372E80817}" type="presParOf" srcId="{9FC3EEE6-C194-4C7E-9310-9A6A74F23E28}" destId="{A50D18C2-A367-4387-BF0E-24017307D7C5}" srcOrd="1" destOrd="0" presId="urn:microsoft.com/office/officeart/2005/8/layout/pyramid3"/>
    <dgm:cxn modelId="{9C7AE85E-F2F0-C248-BF55-118871475650}" type="presParOf" srcId="{C2FC7DA2-2095-4301-AFD6-0344F453604D}" destId="{F3E5F1B9-41AF-46E1-B63E-FDCB95D3705A}" srcOrd="4" destOrd="0" presId="urn:microsoft.com/office/officeart/2005/8/layout/pyramid3"/>
    <dgm:cxn modelId="{BC2E21CE-5FCC-4C41-82C0-BD8F708E4C5D}" type="presParOf" srcId="{F3E5F1B9-41AF-46E1-B63E-FDCB95D3705A}" destId="{9CA49AAE-0D5C-43FF-B3CF-CA8855D68041}" srcOrd="0" destOrd="0" presId="urn:microsoft.com/office/officeart/2005/8/layout/pyramid3"/>
    <dgm:cxn modelId="{F60CF524-7430-5948-8381-99BB429AE03A}" type="presParOf" srcId="{F3E5F1B9-41AF-46E1-B63E-FDCB95D3705A}" destId="{89B8C534-E835-4220-93FB-93E74DBC06E1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47DBF0-8E35-473A-8D6F-4A5C7FB76C81}" type="doc">
      <dgm:prSet loTypeId="urn:diagrams.loki3.com/VaryingWidthList" loCatId="list" qsTypeId="urn:microsoft.com/office/officeart/2005/8/quickstyle/simple1" qsCatId="simple" csTypeId="urn:microsoft.com/office/officeart/2005/8/colors/accent1_3" csCatId="accent1" phldr="1"/>
      <dgm:spPr/>
    </dgm:pt>
    <dgm:pt modelId="{CDAE432D-07A2-4528-916E-A34F1C0EEAFF}">
      <dgm:prSet phldrT="[Text]" custT="1"/>
      <dgm:spPr/>
      <dgm:t>
        <a:bodyPr/>
        <a:lstStyle/>
        <a:p>
          <a:r>
            <a:rPr lang="en-US" sz="1800" b="1" dirty="0" smtClean="0">
              <a:latin typeface="Calibri" panose="020F0502020204030204" pitchFamily="34" charset="0"/>
            </a:rPr>
            <a:t>Accrued Payroll</a:t>
          </a:r>
          <a:endParaRPr lang="en-US" sz="1800" b="1" dirty="0">
            <a:latin typeface="Calibri" panose="020F0502020204030204" pitchFamily="34" charset="0"/>
          </a:endParaRPr>
        </a:p>
      </dgm:t>
    </dgm:pt>
    <dgm:pt modelId="{73CD8D5B-756D-4F53-BB29-C6204A3337EB}" type="parTrans" cxnId="{01FD96D6-9697-4BD0-94B6-FA707CF1DD04}">
      <dgm:prSet/>
      <dgm:spPr/>
      <dgm:t>
        <a:bodyPr/>
        <a:lstStyle/>
        <a:p>
          <a:endParaRPr lang="en-US"/>
        </a:p>
      </dgm:t>
    </dgm:pt>
    <dgm:pt modelId="{68155876-265C-4B39-81B9-89A60339AEAB}" type="sibTrans" cxnId="{01FD96D6-9697-4BD0-94B6-FA707CF1DD04}">
      <dgm:prSet/>
      <dgm:spPr/>
      <dgm:t>
        <a:bodyPr/>
        <a:lstStyle/>
        <a:p>
          <a:endParaRPr lang="en-US"/>
        </a:p>
      </dgm:t>
    </dgm:pt>
    <dgm:pt modelId="{76579C38-8091-4634-9D49-428248371B04}">
      <dgm:prSet phldrT="[Text]" custT="1"/>
      <dgm:spPr/>
      <dgm:t>
        <a:bodyPr/>
        <a:lstStyle/>
        <a:p>
          <a:r>
            <a:rPr lang="en-US" sz="1800" b="1" dirty="0" smtClean="0">
              <a:latin typeface="Calibri" panose="020F0502020204030204" pitchFamily="34" charset="0"/>
            </a:rPr>
            <a:t>Employee Stock Options</a:t>
          </a:r>
          <a:endParaRPr lang="en-US" sz="1800" b="1" dirty="0">
            <a:latin typeface="Calibri" panose="020F0502020204030204" pitchFamily="34" charset="0"/>
          </a:endParaRPr>
        </a:p>
      </dgm:t>
    </dgm:pt>
    <dgm:pt modelId="{9CD91EDD-BE22-4297-B63A-19C358F973C4}" type="parTrans" cxnId="{7C590832-EB6B-496D-8532-21938BDFD519}">
      <dgm:prSet/>
      <dgm:spPr/>
      <dgm:t>
        <a:bodyPr/>
        <a:lstStyle/>
        <a:p>
          <a:endParaRPr lang="en-US"/>
        </a:p>
      </dgm:t>
    </dgm:pt>
    <dgm:pt modelId="{309ACD03-5DAE-49D6-82CD-38C64B98E53C}" type="sibTrans" cxnId="{7C590832-EB6B-496D-8532-21938BDFD519}">
      <dgm:prSet/>
      <dgm:spPr/>
      <dgm:t>
        <a:bodyPr/>
        <a:lstStyle/>
        <a:p>
          <a:endParaRPr lang="en-US"/>
        </a:p>
      </dgm:t>
    </dgm:pt>
    <dgm:pt modelId="{332A1956-70C1-4823-8868-62097E0155E2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latin typeface="Calibri" panose="020F0502020204030204" pitchFamily="34" charset="0"/>
            </a:rPr>
            <a:t>Intrinsic Equity Value</a:t>
          </a:r>
          <a:endParaRPr lang="en-US" sz="1800" b="1" dirty="0">
            <a:solidFill>
              <a:srgbClr val="FF0000"/>
            </a:solidFill>
            <a:latin typeface="Calibri" panose="020F0502020204030204" pitchFamily="34" charset="0"/>
          </a:endParaRPr>
        </a:p>
      </dgm:t>
    </dgm:pt>
    <dgm:pt modelId="{7FDEA3C5-62B2-4F50-B379-0868C013BA9A}" type="parTrans" cxnId="{076F397C-7B95-43C7-B4EF-270D5E288305}">
      <dgm:prSet/>
      <dgm:spPr/>
      <dgm:t>
        <a:bodyPr/>
        <a:lstStyle/>
        <a:p>
          <a:endParaRPr lang="en-US"/>
        </a:p>
      </dgm:t>
    </dgm:pt>
    <dgm:pt modelId="{0555641D-C9AF-4D3C-B39C-CF58277323D6}" type="sibTrans" cxnId="{076F397C-7B95-43C7-B4EF-270D5E288305}">
      <dgm:prSet/>
      <dgm:spPr/>
      <dgm:t>
        <a:bodyPr/>
        <a:lstStyle/>
        <a:p>
          <a:endParaRPr lang="en-US"/>
        </a:p>
      </dgm:t>
    </dgm:pt>
    <dgm:pt modelId="{0B56A322-AD8F-4DE8-A776-03B106B04B91}" type="pres">
      <dgm:prSet presAssocID="{B447DBF0-8E35-473A-8D6F-4A5C7FB76C81}" presName="Name0" presStyleCnt="0">
        <dgm:presLayoutVars>
          <dgm:resizeHandles/>
        </dgm:presLayoutVars>
      </dgm:prSet>
      <dgm:spPr/>
    </dgm:pt>
    <dgm:pt modelId="{C89B90FC-4D15-4F81-BF41-E4BA9C066737}" type="pres">
      <dgm:prSet presAssocID="{CDAE432D-07A2-4528-916E-A34F1C0EEAFF}" presName="text" presStyleLbl="node1" presStyleIdx="0" presStyleCnt="3" custScaleX="160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9174D-D74A-4488-856A-ED94B692A3D9}" type="pres">
      <dgm:prSet presAssocID="{68155876-265C-4B39-81B9-89A60339AEAB}" presName="space" presStyleCnt="0"/>
      <dgm:spPr/>
    </dgm:pt>
    <dgm:pt modelId="{6722929C-9F92-4B30-A361-39CD8D4A4A07}" type="pres">
      <dgm:prSet presAssocID="{76579C38-8091-4634-9D49-428248371B0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C7FC7-22B3-4CE5-876F-C59C9F83F3D6}" type="pres">
      <dgm:prSet presAssocID="{309ACD03-5DAE-49D6-82CD-38C64B98E53C}" presName="space" presStyleCnt="0"/>
      <dgm:spPr/>
    </dgm:pt>
    <dgm:pt modelId="{346F7BE6-8533-4B72-ADEC-E8195E373B65}" type="pres">
      <dgm:prSet presAssocID="{332A1956-70C1-4823-8868-62097E0155E2}" presName="text" presStyleLbl="node1" presStyleIdx="2" presStyleCnt="3" custScaleX="1102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7BE270-2949-B843-BEF4-8300C33A8EE6}" type="presOf" srcId="{CDAE432D-07A2-4528-916E-A34F1C0EEAFF}" destId="{C89B90FC-4D15-4F81-BF41-E4BA9C066737}" srcOrd="0" destOrd="0" presId="urn:diagrams.loki3.com/VaryingWidthList"/>
    <dgm:cxn modelId="{01FD96D6-9697-4BD0-94B6-FA707CF1DD04}" srcId="{B447DBF0-8E35-473A-8D6F-4A5C7FB76C81}" destId="{CDAE432D-07A2-4528-916E-A34F1C0EEAFF}" srcOrd="0" destOrd="0" parTransId="{73CD8D5B-756D-4F53-BB29-C6204A3337EB}" sibTransId="{68155876-265C-4B39-81B9-89A60339AEAB}"/>
    <dgm:cxn modelId="{56C5E25B-A576-4F4E-B17A-6B1FFF457F23}" type="presOf" srcId="{332A1956-70C1-4823-8868-62097E0155E2}" destId="{346F7BE6-8533-4B72-ADEC-E8195E373B65}" srcOrd="0" destOrd="0" presId="urn:diagrams.loki3.com/VaryingWidthList"/>
    <dgm:cxn modelId="{93D2DADB-ABEF-5C44-A532-91741AC88DD1}" type="presOf" srcId="{76579C38-8091-4634-9D49-428248371B04}" destId="{6722929C-9F92-4B30-A361-39CD8D4A4A07}" srcOrd="0" destOrd="0" presId="urn:diagrams.loki3.com/VaryingWidthList"/>
    <dgm:cxn modelId="{7C590832-EB6B-496D-8532-21938BDFD519}" srcId="{B447DBF0-8E35-473A-8D6F-4A5C7FB76C81}" destId="{76579C38-8091-4634-9D49-428248371B04}" srcOrd="1" destOrd="0" parTransId="{9CD91EDD-BE22-4297-B63A-19C358F973C4}" sibTransId="{309ACD03-5DAE-49D6-82CD-38C64B98E53C}"/>
    <dgm:cxn modelId="{030D9390-A2BA-044A-BDD9-8C0D2B526BB6}" type="presOf" srcId="{B447DBF0-8E35-473A-8D6F-4A5C7FB76C81}" destId="{0B56A322-AD8F-4DE8-A776-03B106B04B91}" srcOrd="0" destOrd="0" presId="urn:diagrams.loki3.com/VaryingWidthList"/>
    <dgm:cxn modelId="{076F397C-7B95-43C7-B4EF-270D5E288305}" srcId="{B447DBF0-8E35-473A-8D6F-4A5C7FB76C81}" destId="{332A1956-70C1-4823-8868-62097E0155E2}" srcOrd="2" destOrd="0" parTransId="{7FDEA3C5-62B2-4F50-B379-0868C013BA9A}" sibTransId="{0555641D-C9AF-4D3C-B39C-CF58277323D6}"/>
    <dgm:cxn modelId="{30B6AD80-BABA-254A-B0E7-19989AD588D6}" type="presParOf" srcId="{0B56A322-AD8F-4DE8-A776-03B106B04B91}" destId="{C89B90FC-4D15-4F81-BF41-E4BA9C066737}" srcOrd="0" destOrd="0" presId="urn:diagrams.loki3.com/VaryingWidthList"/>
    <dgm:cxn modelId="{77B4E9CB-5A96-8B4D-8AC7-F284D8663F6F}" type="presParOf" srcId="{0B56A322-AD8F-4DE8-A776-03B106B04B91}" destId="{7909174D-D74A-4488-856A-ED94B692A3D9}" srcOrd="1" destOrd="0" presId="urn:diagrams.loki3.com/VaryingWidthList"/>
    <dgm:cxn modelId="{34E5B88E-22E4-ED48-B613-8ECCAE42CB08}" type="presParOf" srcId="{0B56A322-AD8F-4DE8-A776-03B106B04B91}" destId="{6722929C-9F92-4B30-A361-39CD8D4A4A07}" srcOrd="2" destOrd="0" presId="urn:diagrams.loki3.com/VaryingWidthList"/>
    <dgm:cxn modelId="{3F68C11F-F1A3-D444-AC07-3BE79D941FF0}" type="presParOf" srcId="{0B56A322-AD8F-4DE8-A776-03B106B04B91}" destId="{750C7FC7-22B3-4CE5-876F-C59C9F83F3D6}" srcOrd="3" destOrd="0" presId="urn:diagrams.loki3.com/VaryingWidthList"/>
    <dgm:cxn modelId="{E63BBFBD-AB17-AC4A-BC61-82FDBC580299}" type="presParOf" srcId="{0B56A322-AD8F-4DE8-A776-03B106B04B91}" destId="{346F7BE6-8533-4B72-ADEC-E8195E373B65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58723-0F89-4B15-87B5-A43882A77309}">
      <dsp:nvSpPr>
        <dsp:cNvPr id="0" name=""/>
        <dsp:cNvSpPr/>
      </dsp:nvSpPr>
      <dsp:spPr>
        <a:xfrm>
          <a:off x="2" y="0"/>
          <a:ext cx="10638690" cy="110122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926A3-C151-4226-8ECB-66AA650669BA}">
      <dsp:nvSpPr>
        <dsp:cNvPr id="0" name=""/>
        <dsp:cNvSpPr/>
      </dsp:nvSpPr>
      <dsp:spPr>
        <a:xfrm>
          <a:off x="5509" y="330368"/>
          <a:ext cx="3274167" cy="440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Top side growth from expansion and brand awareness</a:t>
          </a:r>
          <a:endParaRPr lang="en-US" sz="1200" b="1" kern="1200" dirty="0"/>
        </a:p>
      </dsp:txBody>
      <dsp:txXfrm>
        <a:off x="27012" y="351871"/>
        <a:ext cx="3231161" cy="397484"/>
      </dsp:txXfrm>
    </dsp:sp>
    <dsp:sp modelId="{4938F274-04F5-4DFF-91D9-B1D8F42A4C20}">
      <dsp:nvSpPr>
        <dsp:cNvPr id="0" name=""/>
        <dsp:cNvSpPr/>
      </dsp:nvSpPr>
      <dsp:spPr>
        <a:xfrm>
          <a:off x="3682264" y="330368"/>
          <a:ext cx="3274167" cy="440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Well-controlled store related expenses and COGS</a:t>
          </a:r>
          <a:endParaRPr lang="en-US" sz="1200" b="1" kern="1200" dirty="0"/>
        </a:p>
      </dsp:txBody>
      <dsp:txXfrm>
        <a:off x="3703767" y="351871"/>
        <a:ext cx="3231161" cy="397484"/>
      </dsp:txXfrm>
    </dsp:sp>
    <dsp:sp modelId="{22A4AB1E-A236-4620-AD07-184AE7E2F653}">
      <dsp:nvSpPr>
        <dsp:cNvPr id="0" name=""/>
        <dsp:cNvSpPr/>
      </dsp:nvSpPr>
      <dsp:spPr>
        <a:xfrm>
          <a:off x="7359019" y="330368"/>
          <a:ext cx="3274167" cy="440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New initiatives and opportunities to drive down expenses</a:t>
          </a:r>
          <a:endParaRPr lang="en-US" sz="1200" b="1" kern="1200" dirty="0"/>
        </a:p>
      </dsp:txBody>
      <dsp:txXfrm>
        <a:off x="7380522" y="351871"/>
        <a:ext cx="3231161" cy="3974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73E49-1E5A-484C-9F3C-BAF64738F21C}">
      <dsp:nvSpPr>
        <dsp:cNvPr id="0" name=""/>
        <dsp:cNvSpPr/>
      </dsp:nvSpPr>
      <dsp:spPr>
        <a:xfrm>
          <a:off x="750578" y="2743"/>
          <a:ext cx="2697371" cy="26973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32AF138-415C-466C-B588-82EDB8833E9B}">
      <dsp:nvSpPr>
        <dsp:cNvPr id="0" name=""/>
        <dsp:cNvSpPr/>
      </dsp:nvSpPr>
      <dsp:spPr>
        <a:xfrm>
          <a:off x="878177" y="116033"/>
          <a:ext cx="485526" cy="4855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50B469E-0F5D-4533-9BB5-C6FF699B63D7}">
      <dsp:nvSpPr>
        <dsp:cNvPr id="0" name=""/>
        <dsp:cNvSpPr/>
      </dsp:nvSpPr>
      <dsp:spPr>
        <a:xfrm>
          <a:off x="1120940" y="116033"/>
          <a:ext cx="2597043" cy="485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latin typeface="Calibri" panose="020F0502020204030204" pitchFamily="34" charset="0"/>
            </a:rPr>
            <a:t>EV/EBITDAR</a:t>
          </a:r>
          <a:endParaRPr lang="en-US" sz="2000" b="1" kern="1200" dirty="0">
            <a:solidFill>
              <a:srgbClr val="FF0000"/>
            </a:solidFill>
            <a:latin typeface="Calibri" panose="020F0502020204030204" pitchFamily="34" charset="0"/>
          </a:endParaRPr>
        </a:p>
      </dsp:txBody>
      <dsp:txXfrm>
        <a:off x="1120940" y="116033"/>
        <a:ext cx="2597043" cy="485526"/>
      </dsp:txXfrm>
    </dsp:sp>
    <dsp:sp modelId="{F1D0B825-45C0-4AEE-9965-066503401EDA}">
      <dsp:nvSpPr>
        <dsp:cNvPr id="0" name=""/>
        <dsp:cNvSpPr/>
      </dsp:nvSpPr>
      <dsp:spPr>
        <a:xfrm>
          <a:off x="1256967" y="458354"/>
          <a:ext cx="2176465" cy="475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latin typeface="Calibri" panose="020F0502020204030204" pitchFamily="34" charset="0"/>
            </a:rPr>
            <a:t>Rent expense excluded</a:t>
          </a:r>
          <a:r>
            <a:rPr lang="en-US" sz="1600" kern="1200" dirty="0" smtClean="0">
              <a:solidFill>
                <a:schemeClr val="tx1"/>
              </a:solidFill>
            </a:rPr>
            <a:t>: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256967" y="458354"/>
        <a:ext cx="2176465" cy="475495"/>
      </dsp:txXfrm>
    </dsp:sp>
    <dsp:sp modelId="{2AD210C2-785D-47F9-B922-F8297CD3F8C8}">
      <dsp:nvSpPr>
        <dsp:cNvPr id="0" name=""/>
        <dsp:cNvSpPr/>
      </dsp:nvSpPr>
      <dsp:spPr>
        <a:xfrm>
          <a:off x="1256967" y="1077055"/>
          <a:ext cx="170690" cy="1706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007B8B-F9E1-44C7-95E3-D1D16D1D5FAA}">
      <dsp:nvSpPr>
        <dsp:cNvPr id="0" name=""/>
        <dsp:cNvSpPr/>
      </dsp:nvSpPr>
      <dsp:spPr>
        <a:xfrm>
          <a:off x="1256967" y="1247746"/>
          <a:ext cx="2176419" cy="52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Calibri" panose="020F0502020204030204" pitchFamily="34" charset="0"/>
            </a:rPr>
            <a:t>- A significant amount that impacts operation.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Calibri" panose="020F0502020204030204" pitchFamily="34" charset="0"/>
            </a:rPr>
            <a:t>- Not related to core business.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Calibri" panose="020F0502020204030204" pitchFamily="34" charset="0"/>
            </a:rPr>
            <a:t>- Varies substantially from company to company.</a:t>
          </a:r>
          <a:endParaRPr lang="en-US" sz="1400" b="1" kern="1200" dirty="0">
            <a:solidFill>
              <a:schemeClr val="tx1"/>
            </a:solidFill>
            <a:latin typeface="Calibri" panose="020F0502020204030204" pitchFamily="34" charset="0"/>
          </a:endParaRPr>
        </a:p>
      </dsp:txBody>
      <dsp:txXfrm>
        <a:off x="1256967" y="1247746"/>
        <a:ext cx="2176419" cy="520072"/>
      </dsp:txXfrm>
    </dsp:sp>
    <dsp:sp modelId="{1477EFA1-6BD5-4A79-B920-81C5130E823A}">
      <dsp:nvSpPr>
        <dsp:cNvPr id="0" name=""/>
        <dsp:cNvSpPr/>
      </dsp:nvSpPr>
      <dsp:spPr>
        <a:xfrm>
          <a:off x="750578" y="2436015"/>
          <a:ext cx="2697371" cy="26973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13CBEF5-D4BF-4B17-91BE-E15F19100C88}">
      <dsp:nvSpPr>
        <dsp:cNvPr id="0" name=""/>
        <dsp:cNvSpPr/>
      </dsp:nvSpPr>
      <dsp:spPr>
        <a:xfrm>
          <a:off x="878177" y="2549305"/>
          <a:ext cx="485526" cy="4855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88DF32B-280E-4254-A92A-1D4EFDBF2249}">
      <dsp:nvSpPr>
        <dsp:cNvPr id="0" name=""/>
        <dsp:cNvSpPr/>
      </dsp:nvSpPr>
      <dsp:spPr>
        <a:xfrm>
          <a:off x="1120940" y="2549305"/>
          <a:ext cx="2597043" cy="485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0000"/>
              </a:solidFill>
              <a:latin typeface="Calibri" panose="020F0502020204030204" pitchFamily="34" charset="0"/>
            </a:rPr>
            <a:t>PEG</a:t>
          </a:r>
          <a:endParaRPr lang="en-US" sz="2000" b="1" kern="1200" dirty="0">
            <a:solidFill>
              <a:srgbClr val="FF0000"/>
            </a:solidFill>
            <a:latin typeface="Calibri" panose="020F0502020204030204" pitchFamily="34" charset="0"/>
          </a:endParaRPr>
        </a:p>
      </dsp:txBody>
      <dsp:txXfrm>
        <a:off x="1120940" y="2549305"/>
        <a:ext cx="2597043" cy="485526"/>
      </dsp:txXfrm>
    </dsp:sp>
    <dsp:sp modelId="{D8E232DF-E990-40C9-B5C6-87618906D138}">
      <dsp:nvSpPr>
        <dsp:cNvPr id="0" name=""/>
        <dsp:cNvSpPr/>
      </dsp:nvSpPr>
      <dsp:spPr>
        <a:xfrm>
          <a:off x="1256866" y="3040741"/>
          <a:ext cx="1938502" cy="169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anose="020F0502020204030204" pitchFamily="34" charset="0"/>
            </a:rPr>
            <a:t>- Expensive P/E 39.4x among peers 20.0x.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anose="020F0502020204030204" pitchFamily="34" charset="0"/>
            </a:rPr>
            <a:t>- Forecasted 2019 forward earnings $174.9m.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anose="020F0502020204030204" pitchFamily="34" charset="0"/>
            </a:rPr>
            <a:t>- Accounted for high growth (28.2% in 2019) of the company.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b="1" kern="1200" dirty="0">
            <a:latin typeface="Calibri" panose="020F0502020204030204" pitchFamily="34" charset="0"/>
          </a:endParaRPr>
        </a:p>
      </dsp:txBody>
      <dsp:txXfrm>
        <a:off x="1256866" y="3040741"/>
        <a:ext cx="1938502" cy="16997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3310A-5F08-4B5F-A7D7-30421FA363CA}">
      <dsp:nvSpPr>
        <dsp:cNvPr id="0" name=""/>
        <dsp:cNvSpPr/>
      </dsp:nvSpPr>
      <dsp:spPr>
        <a:xfrm>
          <a:off x="3388934" y="240472"/>
          <a:ext cx="4628985" cy="16075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3DF98-7ADF-40D5-B174-8DDFC3BB75F8}">
      <dsp:nvSpPr>
        <dsp:cNvPr id="0" name=""/>
        <dsp:cNvSpPr/>
      </dsp:nvSpPr>
      <dsp:spPr>
        <a:xfrm>
          <a:off x="5297224" y="3846097"/>
          <a:ext cx="897090" cy="356631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D491512-E81D-4F27-B1DE-027D4257C53B}">
      <dsp:nvSpPr>
        <dsp:cNvPr id="0" name=""/>
        <dsp:cNvSpPr/>
      </dsp:nvSpPr>
      <dsp:spPr>
        <a:xfrm>
          <a:off x="3557587" y="4390048"/>
          <a:ext cx="4306032" cy="107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/>
        </a:p>
      </dsp:txBody>
      <dsp:txXfrm>
        <a:off x="3557587" y="4390048"/>
        <a:ext cx="4306032" cy="1076508"/>
      </dsp:txXfrm>
    </dsp:sp>
    <dsp:sp modelId="{F41B0BA8-3CCC-4A5F-BB88-D43F3C7FAE61}">
      <dsp:nvSpPr>
        <dsp:cNvPr id="0" name=""/>
        <dsp:cNvSpPr/>
      </dsp:nvSpPr>
      <dsp:spPr>
        <a:xfrm>
          <a:off x="4768631" y="1775972"/>
          <a:ext cx="2221250" cy="21653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Calibri" panose="020F0502020204030204" pitchFamily="34" charset="0"/>
            </a:rPr>
            <a:t>PEG $</a:t>
          </a:r>
          <a:r>
            <a:rPr lang="en-US" altLang="zh-CN" sz="2800" b="1" kern="1200" dirty="0" smtClean="0"/>
            <a:t>132.01</a:t>
          </a:r>
          <a:endParaRPr lang="en-US" sz="2800" b="1" kern="1200" dirty="0">
            <a:latin typeface="Calibri" panose="020F0502020204030204" pitchFamily="34" charset="0"/>
          </a:endParaRPr>
        </a:p>
      </dsp:txBody>
      <dsp:txXfrm>
        <a:off x="5093926" y="2093082"/>
        <a:ext cx="1570660" cy="1531143"/>
      </dsp:txXfrm>
    </dsp:sp>
    <dsp:sp modelId="{9EC3B287-8756-41C4-BC91-6685DA2412BD}">
      <dsp:nvSpPr>
        <dsp:cNvPr id="0" name=""/>
        <dsp:cNvSpPr/>
      </dsp:nvSpPr>
      <dsp:spPr>
        <a:xfrm>
          <a:off x="3339743" y="490723"/>
          <a:ext cx="2413359" cy="24009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alibri" panose="020F0502020204030204" pitchFamily="34" charset="0"/>
            </a:rPr>
            <a:t>EV/EBITDAR $</a:t>
          </a:r>
          <a:r>
            <a:rPr lang="en-US" altLang="zh-CN" sz="2400" b="1" kern="1200" dirty="0" smtClean="0"/>
            <a:t>135.12</a:t>
          </a:r>
          <a:endParaRPr lang="en-US" sz="2400" b="1" kern="1200" dirty="0">
            <a:latin typeface="Calibri" panose="020F0502020204030204" pitchFamily="34" charset="0"/>
          </a:endParaRPr>
        </a:p>
      </dsp:txBody>
      <dsp:txXfrm>
        <a:off x="3693171" y="842328"/>
        <a:ext cx="1706503" cy="1697699"/>
      </dsp:txXfrm>
    </dsp:sp>
    <dsp:sp modelId="{B64CBF3E-B98E-40D8-A3AC-59CF124D6A6A}">
      <dsp:nvSpPr>
        <dsp:cNvPr id="0" name=""/>
        <dsp:cNvSpPr/>
      </dsp:nvSpPr>
      <dsp:spPr>
        <a:xfrm>
          <a:off x="5372151" y="153201"/>
          <a:ext cx="2321123" cy="22981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anose="020F0502020204030204" pitchFamily="34" charset="0"/>
            </a:rPr>
            <a:t>DCF $</a:t>
          </a:r>
          <a:r>
            <a:rPr lang="en-US" altLang="zh-CN" sz="3200" b="1" kern="1200" dirty="0" smtClean="0">
              <a:solidFill>
                <a:schemeClr val="tx1"/>
              </a:solidFill>
            </a:rPr>
            <a:t>128.24</a:t>
          </a:r>
          <a:endParaRPr lang="en-US" sz="3200" b="1" kern="1200" dirty="0">
            <a:solidFill>
              <a:schemeClr val="tx1"/>
            </a:solidFill>
            <a:latin typeface="Calibri" panose="020F0502020204030204" pitchFamily="34" charset="0"/>
          </a:endParaRPr>
        </a:p>
      </dsp:txBody>
      <dsp:txXfrm>
        <a:off x="5712072" y="489764"/>
        <a:ext cx="1641281" cy="1625068"/>
      </dsp:txXfrm>
    </dsp:sp>
    <dsp:sp modelId="{EBA9052C-2964-4FA2-A329-C296E5B01BB0}">
      <dsp:nvSpPr>
        <dsp:cNvPr id="0" name=""/>
        <dsp:cNvSpPr/>
      </dsp:nvSpPr>
      <dsp:spPr>
        <a:xfrm>
          <a:off x="1817082" y="398368"/>
          <a:ext cx="7869131" cy="34016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lgDash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C2A8-3500-48C6-B7F8-CCFE52316341}">
      <dsp:nvSpPr>
        <dsp:cNvPr id="0" name=""/>
        <dsp:cNvSpPr/>
      </dsp:nvSpPr>
      <dsp:spPr>
        <a:xfrm>
          <a:off x="1749" y="0"/>
          <a:ext cx="2058309" cy="784937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Business Description</a:t>
          </a:r>
        </a:p>
      </dsp:txBody>
      <dsp:txXfrm>
        <a:off x="1749" y="0"/>
        <a:ext cx="1862075" cy="784937"/>
      </dsp:txXfrm>
    </dsp:sp>
    <dsp:sp modelId="{EBBC9F74-BDC3-445E-9FB1-08D19E29D3D2}">
      <dsp:nvSpPr>
        <dsp:cNvPr id="0" name=""/>
        <dsp:cNvSpPr/>
      </dsp:nvSpPr>
      <dsp:spPr>
        <a:xfrm>
          <a:off x="1648397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Industry Overview</a:t>
          </a:r>
        </a:p>
      </dsp:txBody>
      <dsp:txXfrm>
        <a:off x="2040866" y="0"/>
        <a:ext cx="1273372" cy="784937"/>
      </dsp:txXfrm>
    </dsp:sp>
    <dsp:sp modelId="{8F4F572C-D5F7-4923-89B9-F9F0AC5DF17D}">
      <dsp:nvSpPr>
        <dsp:cNvPr id="0" name=""/>
        <dsp:cNvSpPr/>
      </dsp:nvSpPr>
      <dsp:spPr>
        <a:xfrm>
          <a:off x="3295044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Competitive Positioning</a:t>
          </a:r>
        </a:p>
      </dsp:txBody>
      <dsp:txXfrm>
        <a:off x="3687513" y="0"/>
        <a:ext cx="1273372" cy="784937"/>
      </dsp:txXfrm>
    </dsp:sp>
    <dsp:sp modelId="{F9FC397F-9C60-4808-B77E-CF813063E46B}">
      <dsp:nvSpPr>
        <dsp:cNvPr id="0" name=""/>
        <dsp:cNvSpPr/>
      </dsp:nvSpPr>
      <dsp:spPr>
        <a:xfrm>
          <a:off x="4941692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Financial Analysis</a:t>
          </a:r>
        </a:p>
      </dsp:txBody>
      <dsp:txXfrm>
        <a:off x="5334161" y="0"/>
        <a:ext cx="1273372" cy="784937"/>
      </dsp:txXfrm>
    </dsp:sp>
    <dsp:sp modelId="{83EEC250-7CCC-4163-83C3-E51B6FD7DC05}">
      <dsp:nvSpPr>
        <dsp:cNvPr id="0" name=""/>
        <dsp:cNvSpPr/>
      </dsp:nvSpPr>
      <dsp:spPr>
        <a:xfrm>
          <a:off x="6588340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Corporate Governance</a:t>
          </a:r>
        </a:p>
      </dsp:txBody>
      <dsp:txXfrm>
        <a:off x="6980809" y="0"/>
        <a:ext cx="1273372" cy="784937"/>
      </dsp:txXfrm>
    </dsp:sp>
    <dsp:sp modelId="{154EAE39-A845-4C9F-9F4B-6589C9681F33}">
      <dsp:nvSpPr>
        <dsp:cNvPr id="0" name=""/>
        <dsp:cNvSpPr/>
      </dsp:nvSpPr>
      <dsp:spPr>
        <a:xfrm>
          <a:off x="8234988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Valuation</a:t>
          </a:r>
        </a:p>
      </dsp:txBody>
      <dsp:txXfrm>
        <a:off x="8627457" y="0"/>
        <a:ext cx="1273372" cy="784937"/>
      </dsp:txXfrm>
    </dsp:sp>
    <dsp:sp modelId="{C2FEA361-9AF8-4910-84DC-830E6AD1AE7B}">
      <dsp:nvSpPr>
        <dsp:cNvPr id="0" name=""/>
        <dsp:cNvSpPr/>
      </dsp:nvSpPr>
      <dsp:spPr>
        <a:xfrm>
          <a:off x="9881635" y="0"/>
          <a:ext cx="2058309" cy="78493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Investment Risks</a:t>
          </a:r>
        </a:p>
      </dsp:txBody>
      <dsp:txXfrm>
        <a:off x="10274104" y="0"/>
        <a:ext cx="1273372" cy="7849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C2A8-3500-48C6-B7F8-CCFE52316341}">
      <dsp:nvSpPr>
        <dsp:cNvPr id="0" name=""/>
        <dsp:cNvSpPr/>
      </dsp:nvSpPr>
      <dsp:spPr>
        <a:xfrm>
          <a:off x="1749" y="0"/>
          <a:ext cx="2058309" cy="784937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Business Description</a:t>
          </a:r>
        </a:p>
      </dsp:txBody>
      <dsp:txXfrm>
        <a:off x="1749" y="0"/>
        <a:ext cx="1862075" cy="784937"/>
      </dsp:txXfrm>
    </dsp:sp>
    <dsp:sp modelId="{EBBC9F74-BDC3-445E-9FB1-08D19E29D3D2}">
      <dsp:nvSpPr>
        <dsp:cNvPr id="0" name=""/>
        <dsp:cNvSpPr/>
      </dsp:nvSpPr>
      <dsp:spPr>
        <a:xfrm>
          <a:off x="1648397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Industry Overview</a:t>
          </a:r>
        </a:p>
      </dsp:txBody>
      <dsp:txXfrm>
        <a:off x="2040866" y="0"/>
        <a:ext cx="1273372" cy="784937"/>
      </dsp:txXfrm>
    </dsp:sp>
    <dsp:sp modelId="{8F4F572C-D5F7-4923-89B9-F9F0AC5DF17D}">
      <dsp:nvSpPr>
        <dsp:cNvPr id="0" name=""/>
        <dsp:cNvSpPr/>
      </dsp:nvSpPr>
      <dsp:spPr>
        <a:xfrm>
          <a:off x="3295044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Competitive Positioning</a:t>
          </a:r>
        </a:p>
      </dsp:txBody>
      <dsp:txXfrm>
        <a:off x="3687513" y="0"/>
        <a:ext cx="1273372" cy="784937"/>
      </dsp:txXfrm>
    </dsp:sp>
    <dsp:sp modelId="{F9FC397F-9C60-4808-B77E-CF813063E46B}">
      <dsp:nvSpPr>
        <dsp:cNvPr id="0" name=""/>
        <dsp:cNvSpPr/>
      </dsp:nvSpPr>
      <dsp:spPr>
        <a:xfrm>
          <a:off x="4941692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Financial Analysis</a:t>
          </a:r>
        </a:p>
      </dsp:txBody>
      <dsp:txXfrm>
        <a:off x="5334161" y="0"/>
        <a:ext cx="1273372" cy="784937"/>
      </dsp:txXfrm>
    </dsp:sp>
    <dsp:sp modelId="{83EEC250-7CCC-4163-83C3-E51B6FD7DC05}">
      <dsp:nvSpPr>
        <dsp:cNvPr id="0" name=""/>
        <dsp:cNvSpPr/>
      </dsp:nvSpPr>
      <dsp:spPr>
        <a:xfrm>
          <a:off x="6588340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Corporate Governance</a:t>
          </a:r>
        </a:p>
      </dsp:txBody>
      <dsp:txXfrm>
        <a:off x="6980809" y="0"/>
        <a:ext cx="1273372" cy="784937"/>
      </dsp:txXfrm>
    </dsp:sp>
    <dsp:sp modelId="{154EAE39-A845-4C9F-9F4B-6589C9681F33}">
      <dsp:nvSpPr>
        <dsp:cNvPr id="0" name=""/>
        <dsp:cNvSpPr/>
      </dsp:nvSpPr>
      <dsp:spPr>
        <a:xfrm>
          <a:off x="8234988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Valuation</a:t>
          </a:r>
        </a:p>
      </dsp:txBody>
      <dsp:txXfrm>
        <a:off x="8627457" y="0"/>
        <a:ext cx="1273372" cy="784937"/>
      </dsp:txXfrm>
    </dsp:sp>
    <dsp:sp modelId="{C2FEA361-9AF8-4910-84DC-830E6AD1AE7B}">
      <dsp:nvSpPr>
        <dsp:cNvPr id="0" name=""/>
        <dsp:cNvSpPr/>
      </dsp:nvSpPr>
      <dsp:spPr>
        <a:xfrm>
          <a:off x="9881635" y="0"/>
          <a:ext cx="2058309" cy="78493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Investment Risks</a:t>
          </a:r>
        </a:p>
      </dsp:txBody>
      <dsp:txXfrm>
        <a:off x="10274104" y="0"/>
        <a:ext cx="1273372" cy="7849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19342-39B8-456E-B436-D6255ADD8651}">
      <dsp:nvSpPr>
        <dsp:cNvPr id="0" name=""/>
        <dsp:cNvSpPr/>
      </dsp:nvSpPr>
      <dsp:spPr>
        <a:xfrm>
          <a:off x="0" y="437519"/>
          <a:ext cx="3809077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3EBA8-514D-4E50-906E-0455D22835DC}">
      <dsp:nvSpPr>
        <dsp:cNvPr id="0" name=""/>
        <dsp:cNvSpPr/>
      </dsp:nvSpPr>
      <dsp:spPr>
        <a:xfrm>
          <a:off x="190453" y="53759"/>
          <a:ext cx="266635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782" tIns="0" rIns="100782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latin typeface="Calibri" panose="020F0502020204030204" pitchFamily="34" charset="0"/>
            </a:rPr>
            <a:t>Inflation</a:t>
          </a:r>
          <a:endParaRPr lang="en-US" sz="2600" b="1" kern="1200" dirty="0">
            <a:latin typeface="Calibri" panose="020F0502020204030204" pitchFamily="34" charset="0"/>
          </a:endParaRPr>
        </a:p>
      </dsp:txBody>
      <dsp:txXfrm>
        <a:off x="227920" y="91226"/>
        <a:ext cx="2591419" cy="692586"/>
      </dsp:txXfrm>
    </dsp:sp>
    <dsp:sp modelId="{86C1EF11-76FC-464A-B68D-36D3AAFC20EB}">
      <dsp:nvSpPr>
        <dsp:cNvPr id="0" name=""/>
        <dsp:cNvSpPr/>
      </dsp:nvSpPr>
      <dsp:spPr>
        <a:xfrm>
          <a:off x="0" y="1616879"/>
          <a:ext cx="3809077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B471D-BB6D-4E3A-945F-2A2B71F60763}">
      <dsp:nvSpPr>
        <dsp:cNvPr id="0" name=""/>
        <dsp:cNvSpPr/>
      </dsp:nvSpPr>
      <dsp:spPr>
        <a:xfrm>
          <a:off x="181489" y="1218636"/>
          <a:ext cx="266635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782" tIns="0" rIns="100782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Calibri" panose="020F0502020204030204" pitchFamily="34" charset="0"/>
            </a:rPr>
            <a:t>Trade Tariffs</a:t>
          </a:r>
          <a:endParaRPr lang="en-US" sz="2800" b="1" kern="1200" dirty="0">
            <a:latin typeface="Calibri" panose="020F0502020204030204" pitchFamily="34" charset="0"/>
          </a:endParaRPr>
        </a:p>
      </dsp:txBody>
      <dsp:txXfrm>
        <a:off x="218956" y="1256103"/>
        <a:ext cx="2591419" cy="692586"/>
      </dsp:txXfrm>
    </dsp:sp>
    <dsp:sp modelId="{E932BF81-69A9-4BE9-8CA2-DF435414054E}">
      <dsp:nvSpPr>
        <dsp:cNvPr id="0" name=""/>
        <dsp:cNvSpPr/>
      </dsp:nvSpPr>
      <dsp:spPr>
        <a:xfrm>
          <a:off x="0" y="2796240"/>
          <a:ext cx="3809077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6FF32-F91B-4DF9-A8C3-710079F3FA3F}">
      <dsp:nvSpPr>
        <dsp:cNvPr id="0" name=""/>
        <dsp:cNvSpPr/>
      </dsp:nvSpPr>
      <dsp:spPr>
        <a:xfrm>
          <a:off x="190453" y="2412480"/>
          <a:ext cx="266635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782" tIns="0" rIns="100782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Calibri" panose="020F0502020204030204" pitchFamily="34" charset="0"/>
            </a:rPr>
            <a:t>Economic slowdown</a:t>
          </a:r>
        </a:p>
      </dsp:txBody>
      <dsp:txXfrm>
        <a:off x="227920" y="2449947"/>
        <a:ext cx="2591419" cy="6925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C2A8-3500-48C6-B7F8-CCFE52316341}">
      <dsp:nvSpPr>
        <dsp:cNvPr id="0" name=""/>
        <dsp:cNvSpPr/>
      </dsp:nvSpPr>
      <dsp:spPr>
        <a:xfrm>
          <a:off x="1749" y="0"/>
          <a:ext cx="2058309" cy="784937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Business Description</a:t>
          </a:r>
        </a:p>
      </dsp:txBody>
      <dsp:txXfrm>
        <a:off x="1749" y="0"/>
        <a:ext cx="1862075" cy="784937"/>
      </dsp:txXfrm>
    </dsp:sp>
    <dsp:sp modelId="{EBBC9F74-BDC3-445E-9FB1-08D19E29D3D2}">
      <dsp:nvSpPr>
        <dsp:cNvPr id="0" name=""/>
        <dsp:cNvSpPr/>
      </dsp:nvSpPr>
      <dsp:spPr>
        <a:xfrm>
          <a:off x="1648397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Industry Overview</a:t>
          </a:r>
        </a:p>
      </dsp:txBody>
      <dsp:txXfrm>
        <a:off x="2040866" y="0"/>
        <a:ext cx="1273372" cy="784937"/>
      </dsp:txXfrm>
    </dsp:sp>
    <dsp:sp modelId="{8F4F572C-D5F7-4923-89B9-F9F0AC5DF17D}">
      <dsp:nvSpPr>
        <dsp:cNvPr id="0" name=""/>
        <dsp:cNvSpPr/>
      </dsp:nvSpPr>
      <dsp:spPr>
        <a:xfrm>
          <a:off x="3295044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Competitive Positioning</a:t>
          </a:r>
        </a:p>
      </dsp:txBody>
      <dsp:txXfrm>
        <a:off x="3687513" y="0"/>
        <a:ext cx="1273372" cy="784937"/>
      </dsp:txXfrm>
    </dsp:sp>
    <dsp:sp modelId="{F9FC397F-9C60-4808-B77E-CF813063E46B}">
      <dsp:nvSpPr>
        <dsp:cNvPr id="0" name=""/>
        <dsp:cNvSpPr/>
      </dsp:nvSpPr>
      <dsp:spPr>
        <a:xfrm>
          <a:off x="4941692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Financial Analysis</a:t>
          </a:r>
        </a:p>
      </dsp:txBody>
      <dsp:txXfrm>
        <a:off x="5334161" y="0"/>
        <a:ext cx="1273372" cy="784937"/>
      </dsp:txXfrm>
    </dsp:sp>
    <dsp:sp modelId="{83EEC250-7CCC-4163-83C3-E51B6FD7DC05}">
      <dsp:nvSpPr>
        <dsp:cNvPr id="0" name=""/>
        <dsp:cNvSpPr/>
      </dsp:nvSpPr>
      <dsp:spPr>
        <a:xfrm>
          <a:off x="6588340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Corporate Governance</a:t>
          </a:r>
        </a:p>
      </dsp:txBody>
      <dsp:txXfrm>
        <a:off x="6980809" y="0"/>
        <a:ext cx="1273372" cy="784937"/>
      </dsp:txXfrm>
    </dsp:sp>
    <dsp:sp modelId="{154EAE39-A845-4C9F-9F4B-6589C9681F33}">
      <dsp:nvSpPr>
        <dsp:cNvPr id="0" name=""/>
        <dsp:cNvSpPr/>
      </dsp:nvSpPr>
      <dsp:spPr>
        <a:xfrm>
          <a:off x="8234988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Valuation</a:t>
          </a:r>
        </a:p>
      </dsp:txBody>
      <dsp:txXfrm>
        <a:off x="8627457" y="0"/>
        <a:ext cx="1273372" cy="784937"/>
      </dsp:txXfrm>
    </dsp:sp>
    <dsp:sp modelId="{C2FEA361-9AF8-4910-84DC-830E6AD1AE7B}">
      <dsp:nvSpPr>
        <dsp:cNvPr id="0" name=""/>
        <dsp:cNvSpPr/>
      </dsp:nvSpPr>
      <dsp:spPr>
        <a:xfrm>
          <a:off x="9881635" y="0"/>
          <a:ext cx="2058309" cy="78493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Investment Risks</a:t>
          </a:r>
        </a:p>
      </dsp:txBody>
      <dsp:txXfrm>
        <a:off x="10274104" y="0"/>
        <a:ext cx="1273372" cy="78493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C2A8-3500-48C6-B7F8-CCFE52316341}">
      <dsp:nvSpPr>
        <dsp:cNvPr id="0" name=""/>
        <dsp:cNvSpPr/>
      </dsp:nvSpPr>
      <dsp:spPr>
        <a:xfrm>
          <a:off x="1749" y="0"/>
          <a:ext cx="2058309" cy="784937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Business Description</a:t>
          </a:r>
        </a:p>
      </dsp:txBody>
      <dsp:txXfrm>
        <a:off x="1749" y="0"/>
        <a:ext cx="1862075" cy="784937"/>
      </dsp:txXfrm>
    </dsp:sp>
    <dsp:sp modelId="{EBBC9F74-BDC3-445E-9FB1-08D19E29D3D2}">
      <dsp:nvSpPr>
        <dsp:cNvPr id="0" name=""/>
        <dsp:cNvSpPr/>
      </dsp:nvSpPr>
      <dsp:spPr>
        <a:xfrm>
          <a:off x="1648397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Industry Overview</a:t>
          </a:r>
        </a:p>
      </dsp:txBody>
      <dsp:txXfrm>
        <a:off x="2040866" y="0"/>
        <a:ext cx="1273372" cy="784937"/>
      </dsp:txXfrm>
    </dsp:sp>
    <dsp:sp modelId="{8F4F572C-D5F7-4923-89B9-F9F0AC5DF17D}">
      <dsp:nvSpPr>
        <dsp:cNvPr id="0" name=""/>
        <dsp:cNvSpPr/>
      </dsp:nvSpPr>
      <dsp:spPr>
        <a:xfrm>
          <a:off x="3295044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Competitive Positioning</a:t>
          </a:r>
        </a:p>
      </dsp:txBody>
      <dsp:txXfrm>
        <a:off x="3687513" y="0"/>
        <a:ext cx="1273372" cy="784937"/>
      </dsp:txXfrm>
    </dsp:sp>
    <dsp:sp modelId="{F9FC397F-9C60-4808-B77E-CF813063E46B}">
      <dsp:nvSpPr>
        <dsp:cNvPr id="0" name=""/>
        <dsp:cNvSpPr/>
      </dsp:nvSpPr>
      <dsp:spPr>
        <a:xfrm>
          <a:off x="4941692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Financial Analysis</a:t>
          </a:r>
        </a:p>
      </dsp:txBody>
      <dsp:txXfrm>
        <a:off x="5334161" y="0"/>
        <a:ext cx="1273372" cy="784937"/>
      </dsp:txXfrm>
    </dsp:sp>
    <dsp:sp modelId="{83EEC250-7CCC-4163-83C3-E51B6FD7DC05}">
      <dsp:nvSpPr>
        <dsp:cNvPr id="0" name=""/>
        <dsp:cNvSpPr/>
      </dsp:nvSpPr>
      <dsp:spPr>
        <a:xfrm>
          <a:off x="6588340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Corporate Governance</a:t>
          </a:r>
        </a:p>
      </dsp:txBody>
      <dsp:txXfrm>
        <a:off x="6980809" y="0"/>
        <a:ext cx="1273372" cy="784937"/>
      </dsp:txXfrm>
    </dsp:sp>
    <dsp:sp modelId="{154EAE39-A845-4C9F-9F4B-6589C9681F33}">
      <dsp:nvSpPr>
        <dsp:cNvPr id="0" name=""/>
        <dsp:cNvSpPr/>
      </dsp:nvSpPr>
      <dsp:spPr>
        <a:xfrm>
          <a:off x="8234988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Valuation</a:t>
          </a:r>
        </a:p>
      </dsp:txBody>
      <dsp:txXfrm>
        <a:off x="8627457" y="0"/>
        <a:ext cx="1273372" cy="784937"/>
      </dsp:txXfrm>
    </dsp:sp>
    <dsp:sp modelId="{C2FEA361-9AF8-4910-84DC-830E6AD1AE7B}">
      <dsp:nvSpPr>
        <dsp:cNvPr id="0" name=""/>
        <dsp:cNvSpPr/>
      </dsp:nvSpPr>
      <dsp:spPr>
        <a:xfrm>
          <a:off x="9881635" y="0"/>
          <a:ext cx="2058309" cy="78493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Investment Risks</a:t>
          </a:r>
        </a:p>
      </dsp:txBody>
      <dsp:txXfrm>
        <a:off x="10274104" y="0"/>
        <a:ext cx="1273372" cy="78493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C2A8-3500-48C6-B7F8-CCFE52316341}">
      <dsp:nvSpPr>
        <dsp:cNvPr id="0" name=""/>
        <dsp:cNvSpPr/>
      </dsp:nvSpPr>
      <dsp:spPr>
        <a:xfrm>
          <a:off x="1749" y="0"/>
          <a:ext cx="2058309" cy="784937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Business Description</a:t>
          </a:r>
        </a:p>
      </dsp:txBody>
      <dsp:txXfrm>
        <a:off x="1749" y="0"/>
        <a:ext cx="1862075" cy="784937"/>
      </dsp:txXfrm>
    </dsp:sp>
    <dsp:sp modelId="{EBBC9F74-BDC3-445E-9FB1-08D19E29D3D2}">
      <dsp:nvSpPr>
        <dsp:cNvPr id="0" name=""/>
        <dsp:cNvSpPr/>
      </dsp:nvSpPr>
      <dsp:spPr>
        <a:xfrm>
          <a:off x="1648397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Industry Overview</a:t>
          </a:r>
        </a:p>
      </dsp:txBody>
      <dsp:txXfrm>
        <a:off x="2040866" y="0"/>
        <a:ext cx="1273372" cy="784937"/>
      </dsp:txXfrm>
    </dsp:sp>
    <dsp:sp modelId="{8F4F572C-D5F7-4923-89B9-F9F0AC5DF17D}">
      <dsp:nvSpPr>
        <dsp:cNvPr id="0" name=""/>
        <dsp:cNvSpPr/>
      </dsp:nvSpPr>
      <dsp:spPr>
        <a:xfrm>
          <a:off x="3295044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Competitive Positioning</a:t>
          </a:r>
        </a:p>
      </dsp:txBody>
      <dsp:txXfrm>
        <a:off x="3687513" y="0"/>
        <a:ext cx="1273372" cy="784937"/>
      </dsp:txXfrm>
    </dsp:sp>
    <dsp:sp modelId="{F9FC397F-9C60-4808-B77E-CF813063E46B}">
      <dsp:nvSpPr>
        <dsp:cNvPr id="0" name=""/>
        <dsp:cNvSpPr/>
      </dsp:nvSpPr>
      <dsp:spPr>
        <a:xfrm>
          <a:off x="4941692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Financial Analysis</a:t>
          </a:r>
        </a:p>
      </dsp:txBody>
      <dsp:txXfrm>
        <a:off x="5334161" y="0"/>
        <a:ext cx="1273372" cy="784937"/>
      </dsp:txXfrm>
    </dsp:sp>
    <dsp:sp modelId="{83EEC250-7CCC-4163-83C3-E51B6FD7DC05}">
      <dsp:nvSpPr>
        <dsp:cNvPr id="0" name=""/>
        <dsp:cNvSpPr/>
      </dsp:nvSpPr>
      <dsp:spPr>
        <a:xfrm>
          <a:off x="6588340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Corporate Governance</a:t>
          </a:r>
        </a:p>
      </dsp:txBody>
      <dsp:txXfrm>
        <a:off x="6980809" y="0"/>
        <a:ext cx="1273372" cy="784937"/>
      </dsp:txXfrm>
    </dsp:sp>
    <dsp:sp modelId="{154EAE39-A845-4C9F-9F4B-6589C9681F33}">
      <dsp:nvSpPr>
        <dsp:cNvPr id="0" name=""/>
        <dsp:cNvSpPr/>
      </dsp:nvSpPr>
      <dsp:spPr>
        <a:xfrm>
          <a:off x="8234988" y="0"/>
          <a:ext cx="2058309" cy="784937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Valuation</a:t>
          </a:r>
        </a:p>
      </dsp:txBody>
      <dsp:txXfrm>
        <a:off x="8627457" y="0"/>
        <a:ext cx="1273372" cy="784937"/>
      </dsp:txXfrm>
    </dsp:sp>
    <dsp:sp modelId="{C2FEA361-9AF8-4910-84DC-830E6AD1AE7B}">
      <dsp:nvSpPr>
        <dsp:cNvPr id="0" name=""/>
        <dsp:cNvSpPr/>
      </dsp:nvSpPr>
      <dsp:spPr>
        <a:xfrm>
          <a:off x="9881635" y="0"/>
          <a:ext cx="2058309" cy="78493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Investment Risks</a:t>
          </a:r>
        </a:p>
      </dsp:txBody>
      <dsp:txXfrm>
        <a:off x="10274104" y="0"/>
        <a:ext cx="1273372" cy="7849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A33B4-D608-4434-B4E9-0E2C90746CA2}">
      <dsp:nvSpPr>
        <dsp:cNvPr id="0" name=""/>
        <dsp:cNvSpPr/>
      </dsp:nvSpPr>
      <dsp:spPr>
        <a:xfrm>
          <a:off x="4295199" y="622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Low wage (average $8.67/</a:t>
          </a:r>
          <a:r>
            <a:rPr lang="en-US" sz="2000" kern="1200" dirty="0" err="1"/>
            <a:t>hr</a:t>
          </a:r>
          <a:r>
            <a:rPr lang="en-US" sz="2000" kern="1200" dirty="0"/>
            <a:t>) and high employee turnover rate</a:t>
          </a:r>
        </a:p>
      </dsp:txBody>
      <dsp:txXfrm>
        <a:off x="4295199" y="98645"/>
        <a:ext cx="6148732" cy="588136"/>
      </dsp:txXfrm>
    </dsp:sp>
    <dsp:sp modelId="{85DD665E-156D-4643-9FB9-C42ECE2ED35C}">
      <dsp:nvSpPr>
        <dsp:cNvPr id="0" name=""/>
        <dsp:cNvSpPr/>
      </dsp:nvSpPr>
      <dsp:spPr>
        <a:xfrm>
          <a:off x="0" y="622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Labor Risk</a:t>
          </a:r>
        </a:p>
      </dsp:txBody>
      <dsp:txXfrm>
        <a:off x="38281" y="38903"/>
        <a:ext cx="4218638" cy="707620"/>
      </dsp:txXfrm>
    </dsp:sp>
    <dsp:sp modelId="{1A6BC053-606C-41C5-8C2A-2DF544C9034F}">
      <dsp:nvSpPr>
        <dsp:cNvPr id="0" name=""/>
        <dsp:cNvSpPr/>
      </dsp:nvSpPr>
      <dsp:spPr>
        <a:xfrm>
          <a:off x="4295199" y="863222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Highly rely on third party transportation to distribute its products from its DC to stores</a:t>
          </a:r>
        </a:p>
      </dsp:txBody>
      <dsp:txXfrm>
        <a:off x="4295199" y="961245"/>
        <a:ext cx="6148732" cy="588136"/>
      </dsp:txXfrm>
    </dsp:sp>
    <dsp:sp modelId="{9011C975-B816-42F6-AA89-0D72B8D06656}">
      <dsp:nvSpPr>
        <dsp:cNvPr id="0" name=""/>
        <dsp:cNvSpPr/>
      </dsp:nvSpPr>
      <dsp:spPr>
        <a:xfrm>
          <a:off x="0" y="863222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Operational Risk</a:t>
          </a:r>
        </a:p>
      </dsp:txBody>
      <dsp:txXfrm>
        <a:off x="38281" y="901503"/>
        <a:ext cx="4218638" cy="707620"/>
      </dsp:txXfrm>
    </dsp:sp>
    <dsp:sp modelId="{907BE36F-B799-4947-AB3E-6754036A7A82}">
      <dsp:nvSpPr>
        <dsp:cNvPr id="0" name=""/>
        <dsp:cNvSpPr/>
      </dsp:nvSpPr>
      <dsp:spPr>
        <a:xfrm>
          <a:off x="4295199" y="1725822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IT glitch (fail to secure customers’ financial and personal information)</a:t>
          </a:r>
        </a:p>
      </dsp:txBody>
      <dsp:txXfrm>
        <a:off x="4295199" y="1823845"/>
        <a:ext cx="6148732" cy="588136"/>
      </dsp:txXfrm>
    </dsp:sp>
    <dsp:sp modelId="{61F47983-D473-4ED7-89FA-E06DC4F5B127}">
      <dsp:nvSpPr>
        <dsp:cNvPr id="0" name=""/>
        <dsp:cNvSpPr/>
      </dsp:nvSpPr>
      <dsp:spPr>
        <a:xfrm>
          <a:off x="0" y="1725822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IT Risk</a:t>
          </a:r>
        </a:p>
      </dsp:txBody>
      <dsp:txXfrm>
        <a:off x="38281" y="1764103"/>
        <a:ext cx="4218638" cy="707620"/>
      </dsp:txXfrm>
    </dsp:sp>
    <dsp:sp modelId="{E2CE557F-1C03-4CE3-9281-EC78ED0022E0}">
      <dsp:nvSpPr>
        <dsp:cNvPr id="0" name=""/>
        <dsp:cNvSpPr/>
      </dsp:nvSpPr>
      <dsp:spPr>
        <a:xfrm>
          <a:off x="4295199" y="2588423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Line of credit up to $20.0 million under the condition to maintains eligible inventory equal to at least $100 million</a:t>
          </a:r>
        </a:p>
      </dsp:txBody>
      <dsp:txXfrm>
        <a:off x="4295199" y="2686446"/>
        <a:ext cx="6148732" cy="588136"/>
      </dsp:txXfrm>
    </dsp:sp>
    <dsp:sp modelId="{51BD510C-37F4-4AD1-8F48-D7F7053FA501}">
      <dsp:nvSpPr>
        <dsp:cNvPr id="0" name=""/>
        <dsp:cNvSpPr/>
      </dsp:nvSpPr>
      <dsp:spPr>
        <a:xfrm>
          <a:off x="0" y="2588423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Liquidity Risk</a:t>
          </a:r>
        </a:p>
      </dsp:txBody>
      <dsp:txXfrm>
        <a:off x="38281" y="2626704"/>
        <a:ext cx="4218638" cy="707620"/>
      </dsp:txXfrm>
    </dsp:sp>
    <dsp:sp modelId="{2A88857E-4F0A-4E6F-BB91-787F09542795}">
      <dsp:nvSpPr>
        <dsp:cNvPr id="0" name=""/>
        <dsp:cNvSpPr/>
      </dsp:nvSpPr>
      <dsp:spPr>
        <a:xfrm>
          <a:off x="4295199" y="3451023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A congressional debate regarding a potential cutback to the provision of food stamps is underway</a:t>
          </a:r>
        </a:p>
      </dsp:txBody>
      <dsp:txXfrm>
        <a:off x="4295199" y="3549046"/>
        <a:ext cx="6148732" cy="588136"/>
      </dsp:txXfrm>
    </dsp:sp>
    <dsp:sp modelId="{C19DB19E-B67F-49E4-9C85-4578FCE1BD59}">
      <dsp:nvSpPr>
        <dsp:cNvPr id="0" name=""/>
        <dsp:cNvSpPr/>
      </dsp:nvSpPr>
      <dsp:spPr>
        <a:xfrm>
          <a:off x="0" y="3451023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Law and regulation Risk</a:t>
          </a:r>
        </a:p>
      </dsp:txBody>
      <dsp:txXfrm>
        <a:off x="38281" y="3489304"/>
        <a:ext cx="4218638" cy="707620"/>
      </dsp:txXfrm>
    </dsp:sp>
    <dsp:sp modelId="{E0D6FA95-CF31-459F-B0A0-9391E0E71619}">
      <dsp:nvSpPr>
        <dsp:cNvPr id="0" name=""/>
        <dsp:cNvSpPr/>
      </dsp:nvSpPr>
      <dsp:spPr>
        <a:xfrm>
          <a:off x="4295199" y="4313623"/>
          <a:ext cx="6442800" cy="7841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Extreme weather, natural disaster, pandemic outbreaks, war, terrorism, and so on</a:t>
          </a:r>
        </a:p>
      </dsp:txBody>
      <dsp:txXfrm>
        <a:off x="4295199" y="4411646"/>
        <a:ext cx="6148732" cy="588136"/>
      </dsp:txXfrm>
    </dsp:sp>
    <dsp:sp modelId="{705F7BE0-7496-4C62-B5D9-CCE69400234F}">
      <dsp:nvSpPr>
        <dsp:cNvPr id="0" name=""/>
        <dsp:cNvSpPr/>
      </dsp:nvSpPr>
      <dsp:spPr>
        <a:xfrm>
          <a:off x="0" y="4313623"/>
          <a:ext cx="4295200" cy="7841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Other Risk</a:t>
          </a:r>
        </a:p>
      </dsp:txBody>
      <dsp:txXfrm>
        <a:off x="38281" y="4351904"/>
        <a:ext cx="4218638" cy="707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3D24F-411C-4348-BE1D-7FD60D0560B8}">
      <dsp:nvSpPr>
        <dsp:cNvPr id="0" name=""/>
        <dsp:cNvSpPr/>
      </dsp:nvSpPr>
      <dsp:spPr>
        <a:xfrm>
          <a:off x="-5953425" y="-911253"/>
          <a:ext cx="7089099" cy="7089099"/>
        </a:xfrm>
        <a:prstGeom prst="blockArc">
          <a:avLst>
            <a:gd name="adj1" fmla="val 18900000"/>
            <a:gd name="adj2" fmla="val 2700000"/>
            <a:gd name="adj3" fmla="val 30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305EB-365C-4930-AB8F-2C2094F096D5}">
      <dsp:nvSpPr>
        <dsp:cNvPr id="0" name=""/>
        <dsp:cNvSpPr/>
      </dsp:nvSpPr>
      <dsp:spPr>
        <a:xfrm>
          <a:off x="731002" y="526659"/>
          <a:ext cx="5939038" cy="1053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071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anose="020F0502020204030204" pitchFamily="34" charset="0"/>
            </a:rPr>
            <a:t>Concern of Expansion Pace</a:t>
          </a:r>
          <a:endParaRPr lang="en-US" sz="3200" b="1" kern="1200" dirty="0">
            <a:latin typeface="Calibri" panose="020F0502020204030204" pitchFamily="34" charset="0"/>
          </a:endParaRPr>
        </a:p>
      </dsp:txBody>
      <dsp:txXfrm>
        <a:off x="731002" y="526659"/>
        <a:ext cx="5939038" cy="1053318"/>
      </dsp:txXfrm>
    </dsp:sp>
    <dsp:sp modelId="{8899D57F-04FF-42D6-BFD5-DE2989FAA63A}">
      <dsp:nvSpPr>
        <dsp:cNvPr id="0" name=""/>
        <dsp:cNvSpPr/>
      </dsp:nvSpPr>
      <dsp:spPr>
        <a:xfrm>
          <a:off x="72678" y="394994"/>
          <a:ext cx="1316648" cy="1316648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58E13502-CA48-4E68-AD11-615157CAEAA9}">
      <dsp:nvSpPr>
        <dsp:cNvPr id="0" name=""/>
        <dsp:cNvSpPr/>
      </dsp:nvSpPr>
      <dsp:spPr>
        <a:xfrm>
          <a:off x="1113884" y="2106636"/>
          <a:ext cx="5556156" cy="1053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071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/>
              <a:ea typeface="Calibri"/>
              <a:cs typeface="Calibri"/>
              <a:sym typeface="Calibri"/>
            </a:rPr>
            <a:t>Likely Economic Slowdown</a:t>
          </a:r>
          <a:endParaRPr lang="en-US" sz="3200" kern="1200" dirty="0"/>
        </a:p>
      </dsp:txBody>
      <dsp:txXfrm>
        <a:off x="1113884" y="2106636"/>
        <a:ext cx="5556156" cy="1053318"/>
      </dsp:txXfrm>
    </dsp:sp>
    <dsp:sp modelId="{A6A74E5F-1823-40BD-9E1A-422B944F8E63}">
      <dsp:nvSpPr>
        <dsp:cNvPr id="0" name=""/>
        <dsp:cNvSpPr/>
      </dsp:nvSpPr>
      <dsp:spPr>
        <a:xfrm>
          <a:off x="455560" y="1974972"/>
          <a:ext cx="1316648" cy="1316648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F4AA188A-E97C-4AE8-92D2-A168D0F1C1EC}">
      <dsp:nvSpPr>
        <dsp:cNvPr id="0" name=""/>
        <dsp:cNvSpPr/>
      </dsp:nvSpPr>
      <dsp:spPr>
        <a:xfrm>
          <a:off x="731002" y="3686614"/>
          <a:ext cx="5939038" cy="1053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071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/>
              <a:ea typeface="Calibri"/>
              <a:cs typeface="Calibri"/>
              <a:sym typeface="Calibri"/>
            </a:rPr>
            <a:t>Uncertainty on Trade </a:t>
          </a:r>
          <a:r>
            <a:rPr lang="en-US" sz="3200" b="1" kern="1200" dirty="0" smtClean="0">
              <a:latin typeface="Calibri"/>
              <a:ea typeface="Calibri"/>
              <a:cs typeface="Calibri"/>
              <a:sym typeface="Calibri"/>
            </a:rPr>
            <a:t>Tariffs</a:t>
          </a:r>
          <a:endParaRPr lang="en-US" sz="3200" kern="1200" dirty="0"/>
        </a:p>
      </dsp:txBody>
      <dsp:txXfrm>
        <a:off x="731002" y="3686614"/>
        <a:ext cx="5939038" cy="1053318"/>
      </dsp:txXfrm>
    </dsp:sp>
    <dsp:sp modelId="{634125DF-F317-4D88-B624-72835CDAA045}">
      <dsp:nvSpPr>
        <dsp:cNvPr id="0" name=""/>
        <dsp:cNvSpPr/>
      </dsp:nvSpPr>
      <dsp:spPr>
        <a:xfrm>
          <a:off x="72678" y="3554949"/>
          <a:ext cx="1316648" cy="1316648"/>
        </a:xfrm>
        <a:prstGeom prst="ellipse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74D37-5900-4C0F-BA79-44FEF2A73E82}">
      <dsp:nvSpPr>
        <dsp:cNvPr id="0" name=""/>
        <dsp:cNvSpPr/>
      </dsp:nvSpPr>
      <dsp:spPr>
        <a:xfrm>
          <a:off x="1592214" y="248705"/>
          <a:ext cx="3095006" cy="309500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latin typeface="Calibri" panose="020F0502020204030204" pitchFamily="34" charset="0"/>
            </a:rPr>
            <a:t>CapEx</a:t>
          </a:r>
          <a:r>
            <a:rPr lang="en-US" sz="2300" b="1" kern="1200" dirty="0" smtClean="0">
              <a:latin typeface="Calibri" panose="020F0502020204030204" pitchFamily="34" charset="0"/>
            </a:rPr>
            <a:t> as % of Sales</a:t>
          </a:r>
          <a:endParaRPr lang="en-US" sz="2300" b="1" kern="1200" dirty="0">
            <a:latin typeface="Calibri" panose="020F0502020204030204" pitchFamily="34" charset="0"/>
          </a:endParaRPr>
        </a:p>
      </dsp:txBody>
      <dsp:txXfrm>
        <a:off x="3274939" y="819808"/>
        <a:ext cx="1050091" cy="1031668"/>
      </dsp:txXfrm>
    </dsp:sp>
    <dsp:sp modelId="{DBA339E3-844E-4459-9F7F-C75D9B0EA001}">
      <dsp:nvSpPr>
        <dsp:cNvPr id="0" name=""/>
        <dsp:cNvSpPr/>
      </dsp:nvSpPr>
      <dsp:spPr>
        <a:xfrm>
          <a:off x="1432673" y="340819"/>
          <a:ext cx="3095006" cy="309500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Calibri" panose="020F0502020204030204" pitchFamily="34" charset="0"/>
            </a:rPr>
            <a:t>CapEx</a:t>
          </a:r>
          <a:r>
            <a:rPr lang="en-US" sz="2000" b="1" kern="1200" dirty="0" smtClean="0">
              <a:latin typeface="Calibri" panose="020F0502020204030204" pitchFamily="34" charset="0"/>
            </a:rPr>
            <a:t> vs. Rent Expense</a:t>
          </a:r>
          <a:endParaRPr lang="en-US" sz="2000" b="1" kern="1200" dirty="0">
            <a:latin typeface="Calibri" panose="020F0502020204030204" pitchFamily="34" charset="0"/>
          </a:endParaRPr>
        </a:p>
      </dsp:txBody>
      <dsp:txXfrm>
        <a:off x="2280116" y="2293621"/>
        <a:ext cx="1400122" cy="957978"/>
      </dsp:txXfrm>
    </dsp:sp>
    <dsp:sp modelId="{28A170EA-4114-4FC1-AFD8-94E5DF337472}">
      <dsp:nvSpPr>
        <dsp:cNvPr id="0" name=""/>
        <dsp:cNvSpPr/>
      </dsp:nvSpPr>
      <dsp:spPr>
        <a:xfrm>
          <a:off x="1432673" y="340819"/>
          <a:ext cx="3095006" cy="309500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Calibri" panose="020F0502020204030204" pitchFamily="34" charset="0"/>
            </a:rPr>
            <a:t>CapEx</a:t>
          </a:r>
          <a:r>
            <a:rPr lang="en-US" sz="2000" b="1" kern="1200" dirty="0" smtClean="0">
              <a:latin typeface="Calibri" panose="020F0502020204030204" pitchFamily="34" charset="0"/>
            </a:rPr>
            <a:t> as % of Gross PPE</a:t>
          </a:r>
          <a:endParaRPr lang="en-US" sz="1900" b="1" kern="1200" dirty="0">
            <a:latin typeface="Calibri" panose="020F0502020204030204" pitchFamily="34" charset="0"/>
          </a:endParaRPr>
        </a:p>
      </dsp:txBody>
      <dsp:txXfrm>
        <a:off x="1764281" y="948766"/>
        <a:ext cx="1050091" cy="1031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12491-8CAC-435B-A881-73E1D77C4F42}">
      <dsp:nvSpPr>
        <dsp:cNvPr id="0" name=""/>
        <dsp:cNvSpPr/>
      </dsp:nvSpPr>
      <dsp:spPr>
        <a:xfrm>
          <a:off x="0" y="0"/>
          <a:ext cx="3389394" cy="5391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anose="020F0502020204030204" pitchFamily="34" charset="0"/>
            </a:rPr>
            <a:t>Growth drives higher </a:t>
          </a:r>
          <a:r>
            <a:rPr lang="en-US" sz="2000" b="1" kern="1200" dirty="0" err="1" smtClean="0">
              <a:latin typeface="Calibri" panose="020F0502020204030204" pitchFamily="34" charset="0"/>
            </a:rPr>
            <a:t>CapEx</a:t>
          </a:r>
          <a:endParaRPr lang="en-US" sz="2000" b="1" kern="1200" dirty="0">
            <a:latin typeface="Calibri" panose="020F0502020204030204" pitchFamily="34" charset="0"/>
          </a:endParaRPr>
        </a:p>
      </dsp:txBody>
      <dsp:txXfrm>
        <a:off x="26321" y="26321"/>
        <a:ext cx="3336752" cy="486547"/>
      </dsp:txXfrm>
    </dsp:sp>
    <dsp:sp modelId="{F3F0D5C7-6E59-46F2-9DD0-6AC7FD21C2A6}">
      <dsp:nvSpPr>
        <dsp:cNvPr id="0" name=""/>
        <dsp:cNvSpPr/>
      </dsp:nvSpPr>
      <dsp:spPr>
        <a:xfrm>
          <a:off x="0" y="531462"/>
          <a:ext cx="3389394" cy="1878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3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125+ stores opened annually.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$0.3m </a:t>
          </a:r>
          <a:r>
            <a:rPr lang="en-US" sz="1600" b="1" kern="1200" dirty="0" err="1" smtClean="0">
              <a:latin typeface="Calibri" panose="020F0502020204030204" pitchFamily="34" charset="0"/>
            </a:rPr>
            <a:t>CapEx</a:t>
          </a:r>
          <a:r>
            <a:rPr lang="en-US" sz="1600" b="1" kern="1200" dirty="0" smtClean="0">
              <a:latin typeface="Calibri" panose="020F0502020204030204" pitchFamily="34" charset="0"/>
            </a:rPr>
            <a:t> invested per store.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Southeast distribution center $42m in Q1 2019.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Southwest distribution center planned in H1 2020.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Corporate infrastructure, e.g. POS system.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0" y="531462"/>
        <a:ext cx="3389394" cy="1878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12491-8CAC-435B-A881-73E1D77C4F42}">
      <dsp:nvSpPr>
        <dsp:cNvPr id="0" name=""/>
        <dsp:cNvSpPr/>
      </dsp:nvSpPr>
      <dsp:spPr>
        <a:xfrm>
          <a:off x="0" y="2114"/>
          <a:ext cx="3697126" cy="4366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Calibri" panose="020F0502020204030204" pitchFamily="34" charset="0"/>
            </a:rPr>
            <a:t>CapEx</a:t>
          </a:r>
          <a:r>
            <a:rPr lang="en-US" sz="2000" b="1" kern="1200" dirty="0" smtClean="0">
              <a:latin typeface="Calibri" panose="020F0502020204030204" pitchFamily="34" charset="0"/>
            </a:rPr>
            <a:t> turns into sales growth</a:t>
          </a:r>
          <a:endParaRPr lang="en-US" sz="2000" b="1" kern="1200" dirty="0">
            <a:latin typeface="Calibri" panose="020F0502020204030204" pitchFamily="34" charset="0"/>
          </a:endParaRPr>
        </a:p>
      </dsp:txBody>
      <dsp:txXfrm>
        <a:off x="21315" y="23429"/>
        <a:ext cx="3654496" cy="394013"/>
      </dsp:txXfrm>
    </dsp:sp>
    <dsp:sp modelId="{F3F0D5C7-6E59-46F2-9DD0-6AC7FD21C2A6}">
      <dsp:nvSpPr>
        <dsp:cNvPr id="0" name=""/>
        <dsp:cNvSpPr/>
      </dsp:nvSpPr>
      <dsp:spPr>
        <a:xfrm>
          <a:off x="0" y="438758"/>
          <a:ext cx="3697126" cy="697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8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err="1" smtClean="0">
              <a:latin typeface="Calibri" panose="020F0502020204030204" pitchFamily="34" charset="0"/>
            </a:rPr>
            <a:t>CapEx</a:t>
          </a:r>
          <a:r>
            <a:rPr lang="en-US" sz="1600" b="1" kern="1200" dirty="0" smtClean="0">
              <a:latin typeface="Calibri" panose="020F0502020204030204" pitchFamily="34" charset="0"/>
            </a:rPr>
            <a:t> growth 5yr avg. 28% vs. Sales growth 25%.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2018E $130m </a:t>
          </a:r>
          <a:r>
            <a:rPr lang="en-US" sz="1600" b="1" kern="1200" dirty="0" err="1" smtClean="0">
              <a:latin typeface="Calibri" panose="020F0502020204030204" pitchFamily="34" charset="0"/>
            </a:rPr>
            <a:t>CapEx</a:t>
          </a:r>
          <a:r>
            <a:rPr lang="en-US" sz="1600" b="1" kern="1200" dirty="0" smtClean="0">
              <a:latin typeface="Calibri" panose="020F0502020204030204" pitchFamily="34" charset="0"/>
            </a:rPr>
            <a:t> vs. $1.56bn sales.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0" y="438758"/>
        <a:ext cx="3697126" cy="697155"/>
      </dsp:txXfrm>
    </dsp:sp>
    <dsp:sp modelId="{DEFC3A50-E002-423F-9C3D-4E79428D6449}">
      <dsp:nvSpPr>
        <dsp:cNvPr id="0" name=""/>
        <dsp:cNvSpPr/>
      </dsp:nvSpPr>
      <dsp:spPr>
        <a:xfrm>
          <a:off x="0" y="1162830"/>
          <a:ext cx="3697126" cy="4366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Calibri" panose="020F0502020204030204" pitchFamily="34" charset="0"/>
            </a:rPr>
            <a:t>CapEx</a:t>
          </a:r>
          <a:r>
            <a:rPr lang="en-US" sz="2000" b="1" kern="1200" dirty="0" smtClean="0">
              <a:latin typeface="Calibri" panose="020F0502020204030204" pitchFamily="34" charset="0"/>
            </a:rPr>
            <a:t> growth vs. rent expense</a:t>
          </a:r>
          <a:endParaRPr lang="en-US" sz="2000" b="1" kern="1200" dirty="0">
            <a:latin typeface="Calibri" panose="020F0502020204030204" pitchFamily="34" charset="0"/>
          </a:endParaRPr>
        </a:p>
      </dsp:txBody>
      <dsp:txXfrm>
        <a:off x="21315" y="1184145"/>
        <a:ext cx="3654496" cy="394013"/>
      </dsp:txXfrm>
    </dsp:sp>
    <dsp:sp modelId="{A09B22A9-F6E0-44A1-809B-A173AFC1C2FE}">
      <dsp:nvSpPr>
        <dsp:cNvPr id="0" name=""/>
        <dsp:cNvSpPr/>
      </dsp:nvSpPr>
      <dsp:spPr>
        <a:xfrm>
          <a:off x="0" y="1574672"/>
          <a:ext cx="3697126" cy="1092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8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Store growth with good terms (rent expense growth 25%).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Store growth, distribution centers, and corporate projects by </a:t>
          </a:r>
          <a:r>
            <a:rPr lang="en-US" sz="1600" b="1" kern="1200" dirty="0" err="1" smtClean="0">
              <a:latin typeface="Calibri" panose="020F0502020204030204" pitchFamily="34" charset="0"/>
            </a:rPr>
            <a:t>CapEx</a:t>
          </a:r>
          <a:r>
            <a:rPr lang="en-US" sz="1600" b="1" kern="1200" dirty="0" smtClean="0">
              <a:latin typeface="Calibri" panose="020F0502020204030204" pitchFamily="34" charset="0"/>
            </a:rPr>
            <a:t>.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 dirty="0"/>
        </a:p>
      </dsp:txBody>
      <dsp:txXfrm>
        <a:off x="0" y="1574672"/>
        <a:ext cx="3697126" cy="10928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DEC0-132C-4405-A6E1-3E17AB76F5B4}">
      <dsp:nvSpPr>
        <dsp:cNvPr id="0" name=""/>
        <dsp:cNvSpPr/>
      </dsp:nvSpPr>
      <dsp:spPr>
        <a:xfrm>
          <a:off x="4" y="335542"/>
          <a:ext cx="1259134" cy="257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anose="020F0502020204030204" pitchFamily="34" charset="0"/>
            </a:rPr>
            <a:t>Transaction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4" y="335542"/>
        <a:ext cx="1259134" cy="257332"/>
      </dsp:txXfrm>
    </dsp:sp>
    <dsp:sp modelId="{BD3418B8-0F65-4C17-A9D1-F301FAD8CBC6}">
      <dsp:nvSpPr>
        <dsp:cNvPr id="0" name=""/>
        <dsp:cNvSpPr/>
      </dsp:nvSpPr>
      <dsp:spPr>
        <a:xfrm>
          <a:off x="1259138" y="18699"/>
          <a:ext cx="140370" cy="891018"/>
        </a:xfrm>
        <a:prstGeom prst="leftBrace">
          <a:avLst>
            <a:gd name="adj1" fmla="val 35000"/>
            <a:gd name="adj2" fmla="val 5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F8402-49B5-47B0-AD59-8CBC4A6B0015}">
      <dsp:nvSpPr>
        <dsp:cNvPr id="0" name=""/>
        <dsp:cNvSpPr/>
      </dsp:nvSpPr>
      <dsp:spPr>
        <a:xfrm>
          <a:off x="1467577" y="1698"/>
          <a:ext cx="3935661" cy="925019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Drives most growth (2.7% 5yr </a:t>
          </a:r>
          <a:r>
            <a:rPr lang="en-US" sz="1600" b="1" kern="1200" dirty="0" err="1" smtClean="0">
              <a:latin typeface="Calibri" panose="020F0502020204030204" pitchFamily="34" charset="0"/>
            </a:rPr>
            <a:t>avg</a:t>
          </a:r>
          <a:r>
            <a:rPr lang="en-US" sz="1600" b="1" kern="1200" dirty="0" smtClean="0">
              <a:latin typeface="Calibri" panose="020F0502020204030204" pitchFamily="34" charset="0"/>
            </a:rPr>
            <a:t> or ~69% SSS)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Trends drive higher growth in avg. ticket sales (2017 fidget spinner)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1467577" y="1698"/>
        <a:ext cx="3935661" cy="925019"/>
      </dsp:txXfrm>
    </dsp:sp>
    <dsp:sp modelId="{56469A07-262C-4BF6-B7A8-9BF72496585F}">
      <dsp:nvSpPr>
        <dsp:cNvPr id="0" name=""/>
        <dsp:cNvSpPr/>
      </dsp:nvSpPr>
      <dsp:spPr>
        <a:xfrm>
          <a:off x="4" y="1403444"/>
          <a:ext cx="1205427" cy="297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anose="020F0502020204030204" pitchFamily="34" charset="0"/>
            </a:rPr>
            <a:t>Ticket Sales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4" y="1403444"/>
        <a:ext cx="1205427" cy="297301"/>
      </dsp:txXfrm>
    </dsp:sp>
    <dsp:sp modelId="{1E8643CA-6138-4F11-B849-4442E3DF4ED9}">
      <dsp:nvSpPr>
        <dsp:cNvPr id="0" name=""/>
        <dsp:cNvSpPr/>
      </dsp:nvSpPr>
      <dsp:spPr>
        <a:xfrm>
          <a:off x="1219356" y="996417"/>
          <a:ext cx="192901" cy="1111355"/>
        </a:xfrm>
        <a:prstGeom prst="leftBrace">
          <a:avLst>
            <a:gd name="adj1" fmla="val 35000"/>
            <a:gd name="adj2" fmla="val 5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0777C-7C29-4903-B2FF-78D1D7AE501A}">
      <dsp:nvSpPr>
        <dsp:cNvPr id="0" name=""/>
        <dsp:cNvSpPr/>
      </dsp:nvSpPr>
      <dsp:spPr>
        <a:xfrm>
          <a:off x="1473043" y="941123"/>
          <a:ext cx="3924830" cy="1216159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Stable growth in regular years (1.2% 5yr </a:t>
          </a:r>
          <a:r>
            <a:rPr lang="en-US" sz="1600" b="1" kern="1200" dirty="0" err="1" smtClean="0">
              <a:latin typeface="Calibri" panose="020F0502020204030204" pitchFamily="34" charset="0"/>
            </a:rPr>
            <a:t>avg</a:t>
          </a:r>
          <a:r>
            <a:rPr lang="en-US" sz="1600" b="1" kern="1200" dirty="0" smtClean="0">
              <a:latin typeface="Calibri" panose="020F0502020204030204" pitchFamily="34" charset="0"/>
            </a:rPr>
            <a:t>)</a:t>
          </a:r>
          <a:endParaRPr lang="en-US" sz="1600" b="1" kern="1200" dirty="0">
            <a:latin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anose="020F0502020204030204" pitchFamily="34" charset="0"/>
            </a:rPr>
            <a:t>Shoppers avg. $15 (10x per year totaling $150)</a:t>
          </a:r>
          <a:endParaRPr lang="en-US" sz="1600" b="1" kern="1200" dirty="0">
            <a:latin typeface="Calibri" panose="020F0502020204030204" pitchFamily="34" charset="0"/>
          </a:endParaRPr>
        </a:p>
      </dsp:txBody>
      <dsp:txXfrm>
        <a:off x="1473043" y="941123"/>
        <a:ext cx="3924830" cy="12161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41194-5856-4772-A8AE-59AD2E067E4A}">
      <dsp:nvSpPr>
        <dsp:cNvPr id="0" name=""/>
        <dsp:cNvSpPr/>
      </dsp:nvSpPr>
      <dsp:spPr>
        <a:xfrm>
          <a:off x="0" y="9646"/>
          <a:ext cx="6836070" cy="87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Calibri"/>
              <a:ea typeface="Calibri"/>
              <a:cs typeface="Calibri"/>
              <a:sym typeface="Calibri"/>
            </a:rPr>
            <a:t>Institutional stakeholders</a:t>
          </a:r>
          <a:endParaRPr lang="en-US" sz="3600" kern="1200" dirty="0"/>
        </a:p>
      </dsp:txBody>
      <dsp:txXfrm>
        <a:off x="42836" y="52482"/>
        <a:ext cx="6750398" cy="791828"/>
      </dsp:txXfrm>
    </dsp:sp>
    <dsp:sp modelId="{D1FDA745-0CC7-46CC-968B-B5ECB4A8FE2A}">
      <dsp:nvSpPr>
        <dsp:cNvPr id="0" name=""/>
        <dsp:cNvSpPr/>
      </dsp:nvSpPr>
      <dsp:spPr>
        <a:xfrm>
          <a:off x="0" y="887146"/>
          <a:ext cx="6836070" cy="1769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045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b="1" kern="1200" dirty="0" smtClean="0">
              <a:latin typeface="Calibri"/>
              <a:ea typeface="Calibri"/>
              <a:cs typeface="Calibri"/>
              <a:sym typeface="Calibri"/>
            </a:rPr>
            <a:t>More than 97% of the ownership structure is controlled by institutional owners.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b="1" kern="1200" dirty="0" smtClean="0">
              <a:latin typeface="Calibri"/>
              <a:ea typeface="Calibri"/>
              <a:cs typeface="Calibri"/>
              <a:sym typeface="Calibri"/>
            </a:rPr>
            <a:t>The remaining 2.5% of ownership is controlled mainly by insiders, including FIVE’s Chairman, Thomas </a:t>
          </a:r>
          <a:r>
            <a:rPr lang="en-US" sz="2300" b="1" kern="1200" dirty="0" err="1" smtClean="0">
              <a:latin typeface="Calibri"/>
              <a:ea typeface="Calibri"/>
              <a:cs typeface="Calibri"/>
              <a:sym typeface="Calibri"/>
            </a:rPr>
            <a:t>Vellios</a:t>
          </a:r>
          <a:r>
            <a:rPr lang="en-US" sz="2300" b="1" kern="1200" dirty="0" smtClean="0">
              <a:latin typeface="Calibri"/>
              <a:ea typeface="Calibri"/>
              <a:cs typeface="Calibri"/>
              <a:sym typeface="Calibri"/>
            </a:rPr>
            <a:t>.</a:t>
          </a:r>
          <a:endParaRPr lang="en-US" sz="2300" b="1" kern="1200" dirty="0">
            <a:latin typeface="Calibri"/>
            <a:ea typeface="Calibri"/>
            <a:cs typeface="Calibri"/>
            <a:sym typeface="Calibri"/>
          </a:endParaRPr>
        </a:p>
      </dsp:txBody>
      <dsp:txXfrm>
        <a:off x="0" y="887146"/>
        <a:ext cx="6836070" cy="1769850"/>
      </dsp:txXfrm>
    </dsp:sp>
    <dsp:sp modelId="{B5179965-6C25-4F48-B4E8-4E1D75899C82}">
      <dsp:nvSpPr>
        <dsp:cNvPr id="0" name=""/>
        <dsp:cNvSpPr/>
      </dsp:nvSpPr>
      <dsp:spPr>
        <a:xfrm>
          <a:off x="0" y="2656997"/>
          <a:ext cx="6836070" cy="87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Calibri" panose="020F0502020204030204" pitchFamily="34" charset="0"/>
            </a:rPr>
            <a:t>Short Interest</a:t>
          </a:r>
          <a:endParaRPr lang="en-US" sz="3600" b="1" kern="1200" dirty="0">
            <a:latin typeface="Calibri" panose="020F0502020204030204" pitchFamily="34" charset="0"/>
          </a:endParaRPr>
        </a:p>
      </dsp:txBody>
      <dsp:txXfrm>
        <a:off x="42836" y="2699833"/>
        <a:ext cx="6750398" cy="791828"/>
      </dsp:txXfrm>
    </dsp:sp>
    <dsp:sp modelId="{D71EE4C8-0D28-4B1E-8B2A-860489342252}">
      <dsp:nvSpPr>
        <dsp:cNvPr id="0" name=""/>
        <dsp:cNvSpPr/>
      </dsp:nvSpPr>
      <dsp:spPr>
        <a:xfrm>
          <a:off x="0" y="3534497"/>
          <a:ext cx="6836070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045" tIns="33020" rIns="184912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b="1" kern="1200" dirty="0" smtClean="0">
              <a:latin typeface="Calibri" panose="020F0502020204030204" pitchFamily="34" charset="0"/>
            </a:rPr>
            <a:t>SI as of % float - 6.32%</a:t>
          </a:r>
          <a:endParaRPr lang="en-US" sz="2600" b="1" kern="1200" dirty="0">
            <a:latin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b="1" kern="1200" dirty="0" smtClean="0">
              <a:latin typeface="Calibri" panose="020F0502020204030204" pitchFamily="34" charset="0"/>
            </a:rPr>
            <a:t>Short interest fluctuates from institutional holding changes. </a:t>
          </a:r>
          <a:endParaRPr lang="en-US" sz="2600" b="1" kern="1200" dirty="0">
            <a:latin typeface="Calibri" panose="020F0502020204030204" pitchFamily="34" charset="0"/>
          </a:endParaRPr>
        </a:p>
      </dsp:txBody>
      <dsp:txXfrm>
        <a:off x="0" y="3534497"/>
        <a:ext cx="6836070" cy="1242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AB7BB-F23C-4A6A-8928-1261B5D19838}">
      <dsp:nvSpPr>
        <dsp:cNvPr id="0" name=""/>
        <dsp:cNvSpPr/>
      </dsp:nvSpPr>
      <dsp:spPr>
        <a:xfrm>
          <a:off x="809" y="0"/>
          <a:ext cx="828204" cy="8282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81637-87AA-4D31-BF15-DE3B8C58B8DD}">
      <dsp:nvSpPr>
        <dsp:cNvPr id="0" name=""/>
        <dsp:cNvSpPr/>
      </dsp:nvSpPr>
      <dsp:spPr>
        <a:xfrm>
          <a:off x="83629" y="82820"/>
          <a:ext cx="662563" cy="662563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DD1ED-A3CE-485F-A9A2-C5C35C7EF98A}">
      <dsp:nvSpPr>
        <dsp:cNvPr id="0" name=""/>
        <dsp:cNvSpPr/>
      </dsp:nvSpPr>
      <dsp:spPr>
        <a:xfrm>
          <a:off x="1001556" y="0"/>
          <a:ext cx="2450105" cy="82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Inventories</a:t>
          </a:r>
          <a:endParaRPr lang="en-US" sz="24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1001556" y="0"/>
        <a:ext cx="2450105" cy="828204"/>
      </dsp:txXfrm>
    </dsp:sp>
    <dsp:sp modelId="{EE3D509E-28E3-4E3D-8F58-01F9ACF9AE9C}">
      <dsp:nvSpPr>
        <dsp:cNvPr id="0" name=""/>
        <dsp:cNvSpPr/>
      </dsp:nvSpPr>
      <dsp:spPr>
        <a:xfrm>
          <a:off x="3624204" y="0"/>
          <a:ext cx="828204" cy="8282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D43D5-BB50-4E84-9B38-D3AB3536FF4E}">
      <dsp:nvSpPr>
        <dsp:cNvPr id="0" name=""/>
        <dsp:cNvSpPr/>
      </dsp:nvSpPr>
      <dsp:spPr>
        <a:xfrm>
          <a:off x="3707025" y="82820"/>
          <a:ext cx="662563" cy="662563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0AFB2-5001-46BD-8F99-A7E69EC7A1F0}">
      <dsp:nvSpPr>
        <dsp:cNvPr id="0" name=""/>
        <dsp:cNvSpPr/>
      </dsp:nvSpPr>
      <dsp:spPr>
        <a:xfrm>
          <a:off x="4624951" y="0"/>
          <a:ext cx="2450105" cy="82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Accounts Payable</a:t>
          </a:r>
          <a:endParaRPr lang="en-US" sz="24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4624951" y="0"/>
        <a:ext cx="2450105" cy="828204"/>
      </dsp:txXfrm>
    </dsp:sp>
    <dsp:sp modelId="{CBA301B7-94EA-4833-A5BA-328A8AF02FDC}">
      <dsp:nvSpPr>
        <dsp:cNvPr id="0" name=""/>
        <dsp:cNvSpPr/>
      </dsp:nvSpPr>
      <dsp:spPr>
        <a:xfrm>
          <a:off x="7247599" y="0"/>
          <a:ext cx="828204" cy="8282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C634C-BBC1-4FB0-8486-1E15BA021FD0}">
      <dsp:nvSpPr>
        <dsp:cNvPr id="0" name=""/>
        <dsp:cNvSpPr/>
      </dsp:nvSpPr>
      <dsp:spPr>
        <a:xfrm>
          <a:off x="7330420" y="82820"/>
          <a:ext cx="662563" cy="662563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87746-8E91-4FBC-B0D3-543EA7083AFA}">
      <dsp:nvSpPr>
        <dsp:cNvPr id="0" name=""/>
        <dsp:cNvSpPr/>
      </dsp:nvSpPr>
      <dsp:spPr>
        <a:xfrm>
          <a:off x="8248347" y="0"/>
          <a:ext cx="2450105" cy="82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Net PPE</a:t>
          </a:r>
          <a:endParaRPr lang="en-US" sz="24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>
        <a:off x="8248347" y="0"/>
        <a:ext cx="2450105" cy="8282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37DDE-FEDE-421B-8496-CA20D7AFB83C}">
      <dsp:nvSpPr>
        <dsp:cNvPr id="0" name=""/>
        <dsp:cNvSpPr/>
      </dsp:nvSpPr>
      <dsp:spPr>
        <a:xfrm rot="10800000">
          <a:off x="0" y="0"/>
          <a:ext cx="7358184" cy="897124"/>
        </a:xfrm>
        <a:prstGeom prst="trapezoid">
          <a:avLst>
            <a:gd name="adj" fmla="val 8202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20% top-line growth due to continued expansion and in-store operation improvement.</a:t>
          </a:r>
        </a:p>
      </dsp:txBody>
      <dsp:txXfrm rot="-10800000">
        <a:off x="1287682" y="0"/>
        <a:ext cx="4782820" cy="897124"/>
      </dsp:txXfrm>
    </dsp:sp>
    <dsp:sp modelId="{C081FB5F-B7A9-4511-A9D1-50ECFB605125}">
      <dsp:nvSpPr>
        <dsp:cNvPr id="0" name=""/>
        <dsp:cNvSpPr/>
      </dsp:nvSpPr>
      <dsp:spPr>
        <a:xfrm rot="10800000">
          <a:off x="735818" y="897125"/>
          <a:ext cx="5886547" cy="897124"/>
        </a:xfrm>
        <a:prstGeom prst="trapezoid">
          <a:avLst>
            <a:gd name="adj" fmla="val 8202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Maintain bargaining power against suppliers, leverage vendors’ scalability, outsource from other countries, and improve logistics.</a:t>
          </a:r>
          <a:endParaRPr lang="en-US" sz="20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 rot="-10800000">
        <a:off x="1765964" y="897125"/>
        <a:ext cx="3826256" cy="897124"/>
      </dsp:txXfrm>
    </dsp:sp>
    <dsp:sp modelId="{F252E1D6-9046-403F-AB1B-50032F9A2F4F}">
      <dsp:nvSpPr>
        <dsp:cNvPr id="0" name=""/>
        <dsp:cNvSpPr/>
      </dsp:nvSpPr>
      <dsp:spPr>
        <a:xfrm rot="10800000">
          <a:off x="1471637" y="1794250"/>
          <a:ext cx="4414910" cy="897124"/>
        </a:xfrm>
        <a:prstGeom prst="trapezoid">
          <a:avLst>
            <a:gd name="adj" fmla="val 8202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New store related expenses, marketing and advertising, new distribution centers, and corporate projects.</a:t>
          </a:r>
          <a:endParaRPr lang="en-US" sz="16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 rot="-10800000">
        <a:off x="2244246" y="1794250"/>
        <a:ext cx="2869692" cy="897124"/>
      </dsp:txXfrm>
    </dsp:sp>
    <dsp:sp modelId="{FFE5554C-725E-47D1-8581-21FDB692EC0F}">
      <dsp:nvSpPr>
        <dsp:cNvPr id="0" name=""/>
        <dsp:cNvSpPr/>
      </dsp:nvSpPr>
      <dsp:spPr>
        <a:xfrm rot="10800000">
          <a:off x="2207455" y="2691375"/>
          <a:ext cx="2943273" cy="897124"/>
        </a:xfrm>
        <a:prstGeom prst="trapezoid">
          <a:avLst>
            <a:gd name="adj" fmla="val 8202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Calibri" panose="020F0502020204030204" pitchFamily="34" charset="0"/>
            </a:rPr>
            <a:t>Depreciation</a:t>
          </a:r>
          <a:r>
            <a:rPr lang="en-US" sz="2000" b="1" kern="1200" baseline="0" dirty="0" smtClean="0">
              <a:solidFill>
                <a:schemeClr val="bg1"/>
              </a:solidFill>
              <a:latin typeface="Calibri" panose="020F0502020204030204" pitchFamily="34" charset="0"/>
            </a:rPr>
            <a:t> modeled to </a:t>
          </a:r>
          <a:r>
            <a:rPr lang="en-US" sz="2000" b="1" kern="1200" baseline="0" dirty="0" err="1" smtClean="0">
              <a:solidFill>
                <a:schemeClr val="bg1"/>
              </a:solidFill>
              <a:latin typeface="Calibri" panose="020F0502020204030204" pitchFamily="34" charset="0"/>
            </a:rPr>
            <a:t>CapEx</a:t>
          </a:r>
          <a:endParaRPr lang="en-US" sz="2000" b="1" kern="1200" dirty="0">
            <a:solidFill>
              <a:schemeClr val="bg1"/>
            </a:solidFill>
            <a:latin typeface="Calibri" panose="020F0502020204030204" pitchFamily="34" charset="0"/>
          </a:endParaRPr>
        </a:p>
      </dsp:txBody>
      <dsp:txXfrm rot="-10800000">
        <a:off x="2722528" y="2691375"/>
        <a:ext cx="1913128" cy="897124"/>
      </dsp:txXfrm>
    </dsp:sp>
    <dsp:sp modelId="{9CA49AAE-0D5C-43FF-B3CF-CA8855D68041}">
      <dsp:nvSpPr>
        <dsp:cNvPr id="0" name=""/>
        <dsp:cNvSpPr/>
      </dsp:nvSpPr>
      <dsp:spPr>
        <a:xfrm rot="10800000">
          <a:off x="2943274" y="3588500"/>
          <a:ext cx="1471636" cy="897124"/>
        </a:xfrm>
        <a:prstGeom prst="trapezoid">
          <a:avLst>
            <a:gd name="adj" fmla="val 8202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b="1" kern="1200" dirty="0">
            <a:latin typeface="Calibri" panose="020F0502020204030204" pitchFamily="34" charset="0"/>
          </a:endParaRPr>
        </a:p>
      </dsp:txBody>
      <dsp:txXfrm rot="-10800000">
        <a:off x="2943274" y="3588500"/>
        <a:ext cx="1471636" cy="897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B90FC-4D15-4F81-BF41-E4BA9C066737}">
      <dsp:nvSpPr>
        <dsp:cNvPr id="0" name=""/>
        <dsp:cNvSpPr/>
      </dsp:nvSpPr>
      <dsp:spPr>
        <a:xfrm>
          <a:off x="429767" y="1253"/>
          <a:ext cx="1405000" cy="82745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anose="020F0502020204030204" pitchFamily="34" charset="0"/>
            </a:rPr>
            <a:t>Accrued Payroll</a:t>
          </a:r>
          <a:endParaRPr lang="en-US" sz="1800" b="1" kern="1200" dirty="0">
            <a:latin typeface="Calibri" panose="020F0502020204030204" pitchFamily="34" charset="0"/>
          </a:endParaRPr>
        </a:p>
      </dsp:txBody>
      <dsp:txXfrm>
        <a:off x="429767" y="1253"/>
        <a:ext cx="1405000" cy="827458"/>
      </dsp:txXfrm>
    </dsp:sp>
    <dsp:sp modelId="{6722929C-9F92-4B30-A361-39CD8D4A4A07}">
      <dsp:nvSpPr>
        <dsp:cNvPr id="0" name=""/>
        <dsp:cNvSpPr/>
      </dsp:nvSpPr>
      <dsp:spPr>
        <a:xfrm>
          <a:off x="423518" y="870085"/>
          <a:ext cx="1417500" cy="827458"/>
        </a:xfrm>
        <a:prstGeom prst="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anose="020F0502020204030204" pitchFamily="34" charset="0"/>
            </a:rPr>
            <a:t>Employee Stock Options</a:t>
          </a:r>
          <a:endParaRPr lang="en-US" sz="1800" b="1" kern="1200" dirty="0">
            <a:latin typeface="Calibri" panose="020F0502020204030204" pitchFamily="34" charset="0"/>
          </a:endParaRPr>
        </a:p>
      </dsp:txBody>
      <dsp:txXfrm>
        <a:off x="423518" y="870085"/>
        <a:ext cx="1417500" cy="827458"/>
      </dsp:txXfrm>
    </dsp:sp>
    <dsp:sp modelId="{346F7BE6-8533-4B72-ADEC-E8195E373B65}">
      <dsp:nvSpPr>
        <dsp:cNvPr id="0" name=""/>
        <dsp:cNvSpPr/>
      </dsp:nvSpPr>
      <dsp:spPr>
        <a:xfrm>
          <a:off x="425334" y="1738916"/>
          <a:ext cx="1413866" cy="827458"/>
        </a:xfrm>
        <a:prstGeom prst="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Calibri" panose="020F0502020204030204" pitchFamily="34" charset="0"/>
            </a:rPr>
            <a:t>Intrinsic Equity Value</a:t>
          </a:r>
          <a:endParaRPr lang="en-US" sz="1800" b="1" kern="1200" dirty="0">
            <a:solidFill>
              <a:srgbClr val="FF0000"/>
            </a:solidFill>
            <a:latin typeface="Calibri" panose="020F0502020204030204" pitchFamily="34" charset="0"/>
          </a:endParaRPr>
        </a:p>
      </dsp:txBody>
      <dsp:txXfrm>
        <a:off x="425334" y="1738916"/>
        <a:ext cx="1413866" cy="827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65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219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f5851ecdb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f5851ecd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69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98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08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59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12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3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50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f5851ecdb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4f5851ecd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092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f5851ecdb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g4f5851ecd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31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81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b2e81159e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g4b2e8115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000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f5851ecdb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4f5851ecdb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654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65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43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83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643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11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023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06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f5851ecdb_0_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4f5851ecdb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46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392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307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102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7587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874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8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872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503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2348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562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55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f5851ec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f5851ecd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4f5851ecd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6567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393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950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7069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772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678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525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29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4077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27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80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eae95c3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eae95c39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g4eae95c398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0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8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f5851ecd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f5851ecdb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g4f5851ecdb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89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notesSlide" Target="../notesSlides/notesSlide15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Data" Target="../diagrams/data3.xml"/><Relationship Id="rId5" Type="http://schemas.openxmlformats.org/officeDocument/2006/relationships/diagramQuickStyle" Target="../diagrams/quickStyle2.xml"/><Relationship Id="rId15" Type="http://schemas.microsoft.com/office/2007/relationships/diagramDrawing" Target="../diagrams/drawing3.xml"/><Relationship Id="rId10" Type="http://schemas.openxmlformats.org/officeDocument/2006/relationships/image" Target="../media/image32.PNG"/><Relationship Id="rId19" Type="http://schemas.openxmlformats.org/officeDocument/2006/relationships/diagramColors" Target="../diagrams/colors4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PNG"/><Relationship Id="rId14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notesSlide" Target="../notesSlides/notesSlide26.xml"/><Relationship Id="rId7" Type="http://schemas.openxmlformats.org/officeDocument/2006/relationships/diagramQuickStyle" Target="../diagrams/quickStyl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7.PNG"/><Relationship Id="rId9" Type="http://schemas.microsoft.com/office/2007/relationships/diagramDrawing" Target="../diagrams/drawin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5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diagramQuickStyle" Target="../diagrams/quickStyle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53.png"/><Relationship Id="rId14" Type="http://schemas.openxmlformats.org/officeDocument/2006/relationships/diagramColors" Target="../diagrams/colors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773320" y="4981575"/>
            <a:ext cx="8734425" cy="12477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4177"/>
              </a:gs>
              <a:gs pos="50000">
                <a:srgbClr val="005EAC"/>
              </a:gs>
              <a:gs pos="100000">
                <a:srgbClr val="0072CE"/>
              </a:gs>
            </a:gsLst>
            <a:lin ang="81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Lambda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28"/>
            <a:ext cx="12192000" cy="4655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3"/>
          <p:cNvCxnSpPr/>
          <p:nvPr/>
        </p:nvCxnSpPr>
        <p:spPr>
          <a:xfrm rot="10800000" flipH="1">
            <a:off x="4391025" y="5895975"/>
            <a:ext cx="3495675" cy="952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 l="6323" b="13681"/>
          <a:stretch/>
        </p:blipFill>
        <p:spPr>
          <a:xfrm>
            <a:off x="0" y="682091"/>
            <a:ext cx="6580918" cy="617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r="8717" b="13434"/>
          <a:stretch/>
        </p:blipFill>
        <p:spPr>
          <a:xfrm>
            <a:off x="5769500" y="767650"/>
            <a:ext cx="6422501" cy="60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/>
          <p:nvPr/>
        </p:nvSpPr>
        <p:spPr>
          <a:xfrm>
            <a:off x="-1" y="0"/>
            <a:ext cx="12192000" cy="14382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Competitive Positioning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8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3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325" name="Google Shape;325;p23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23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Comparable Companies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83934"/>
              </p:ext>
            </p:extLst>
          </p:nvPr>
        </p:nvGraphicFramePr>
        <p:xfrm>
          <a:off x="382603" y="1672061"/>
          <a:ext cx="11318193" cy="4338039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1257577">
                  <a:extLst>
                    <a:ext uri="{9D8B030D-6E8A-4147-A177-3AD203B41FA5}">
                      <a16:colId xmlns:a16="http://schemas.microsoft.com/office/drawing/2014/main" val="194779156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4205595359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2448226997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2765021186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1593531596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1201885077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2708262715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1753219987"/>
                    </a:ext>
                  </a:extLst>
                </a:gridCol>
                <a:gridCol w="1257577">
                  <a:extLst>
                    <a:ext uri="{9D8B030D-6E8A-4147-A177-3AD203B41FA5}">
                      <a16:colId xmlns:a16="http://schemas.microsoft.com/office/drawing/2014/main" val="3403972633"/>
                    </a:ext>
                  </a:extLst>
                </a:gridCol>
              </a:tblGrid>
              <a:tr h="10869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Companies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/>
                        <a:t>Market Cap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REVENUE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EBITDAR </a:t>
                      </a:r>
                      <a:r>
                        <a:rPr lang="en-US" sz="1400" b="1" dirty="0" smtClean="0"/>
                        <a:t>Margin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Number of </a:t>
                      </a:r>
                      <a:r>
                        <a:rPr lang="en-US" sz="1400" b="1" dirty="0" smtClean="0"/>
                        <a:t>Stores</a:t>
                      </a:r>
                      <a:r>
                        <a:rPr lang="en-US" sz="1400" b="1" baseline="0" dirty="0" smtClean="0"/>
                        <a:t> (as of Q4 2018)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Same Store Sales </a:t>
                      </a:r>
                      <a:r>
                        <a:rPr lang="en-US" sz="1400" b="1" dirty="0" smtClean="0"/>
                        <a:t>growth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/>
                        <a:t>5-yr CAGR of EPS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/>
                        <a:t>TTM EV/EBITDAR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/>
                        <a:t>TTM P/E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30801671"/>
                  </a:ext>
                </a:extLst>
              </a:tr>
              <a:tr h="673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FIVE 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6,899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1,461.7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23.5%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750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3.2%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35.9%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19.7X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52.9X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70280827"/>
                  </a:ext>
                </a:extLst>
              </a:tr>
              <a:tr h="667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Dollar Tree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23,009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22,978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16.7%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15,187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1.5%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16.7%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6.3X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11.5X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41498952"/>
                  </a:ext>
                </a:extLst>
              </a:tr>
              <a:tr h="7195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Dollar General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30,242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25,104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14.5%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15,227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2.5%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9.4%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8.7X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16.6X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13286918"/>
                  </a:ext>
                </a:extLst>
              </a:tr>
              <a:tr h="6152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Big lots 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1,242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5,286.8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13.5%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1,416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1.6%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3.6%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5.2X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8.4X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54900256"/>
                  </a:ext>
                </a:extLst>
              </a:tr>
              <a:tr h="5750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/>
                        <a:t>Ollie’s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4,989.8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1,204.1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17.2%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303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2.7%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43.6%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25.6X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/>
                        <a:t>39.3X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64302435"/>
                  </a:ext>
                </a:extLst>
              </a:tr>
            </a:tbl>
          </a:graphicData>
        </a:graphic>
      </p:graphicFrame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3" y="2729781"/>
            <a:ext cx="1252766" cy="74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03" y="3469790"/>
            <a:ext cx="1250866" cy="6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11" y="4102348"/>
            <a:ext cx="1266550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503" y="4792801"/>
            <a:ext cx="1250866" cy="61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19" y="5394953"/>
            <a:ext cx="1266550" cy="618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3730175" y="850900"/>
            <a:ext cx="3989474" cy="7449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Calibri" panose="020F0502020204030204" pitchFamily="34" charset="0"/>
              </a:rPr>
              <a:t>FIVE vs Closest Comparable Companies</a:t>
            </a:r>
            <a:endParaRPr lang="en-US" sz="18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98" y="2204259"/>
            <a:ext cx="5050202" cy="3739441"/>
          </a:xfrm>
          <a:prstGeom prst="rect">
            <a:avLst/>
          </a:prstGeom>
        </p:spPr>
      </p:pic>
      <p:sp>
        <p:nvSpPr>
          <p:cNvPr id="339" name="Google Shape;339;p23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Competitive Standing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3823161" y="841305"/>
            <a:ext cx="4139740" cy="1283825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FIVE’s unique differentiators set to outlast competitors.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444500" y="2337219"/>
            <a:ext cx="2976198" cy="1733969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FIVE faces high threat of substitutes.</a:t>
            </a:r>
          </a:p>
        </p:txBody>
      </p:sp>
      <p:sp>
        <p:nvSpPr>
          <p:cNvPr id="30" name="Hexagon 29"/>
          <p:cNvSpPr/>
          <p:nvPr/>
        </p:nvSpPr>
        <p:spPr>
          <a:xfrm>
            <a:off x="444500" y="4179712"/>
            <a:ext cx="2976197" cy="1733969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FIVE has maintained negotiation power over tariffs.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8566052" y="2337219"/>
            <a:ext cx="2976198" cy="1733969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High </a:t>
            </a:r>
            <a:r>
              <a:rPr lang="en-US" sz="2000" b="1" dirty="0">
                <a:latin typeface="Calibri" panose="020F0502020204030204" pitchFamily="34" charset="0"/>
              </a:rPr>
              <a:t>barriers for new entrants enable FIVE to focus on growth.</a:t>
            </a:r>
          </a:p>
          <a:p>
            <a:pPr algn="ctr"/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8566052" y="4148187"/>
            <a:ext cx="2976198" cy="1733969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Certain customers are relatively sticky to FIVE.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grpSp>
        <p:nvGrpSpPr>
          <p:cNvPr id="24" name="Google Shape;324;p23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5" name="Google Shape;325;p23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;p23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27;p23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;p23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29;p23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;p23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1;p23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2;p23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33;p23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4;p23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35;p23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6;p23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37;p23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8;p23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38274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/>
          <p:nvPr/>
        </p:nvSpPr>
        <p:spPr>
          <a:xfrm>
            <a:off x="-1" y="0"/>
            <a:ext cx="12192000" cy="1438275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Financial Analysis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3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31" name="Google Shape;231;p23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3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Profitability and Return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1058659" y="1645474"/>
            <a:ext cx="1769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</a:rPr>
              <a:t>Segments Growth</a:t>
            </a:r>
            <a:endParaRPr b="1" dirty="0">
              <a:latin typeface="Calibri" panose="020F0502020204030204" pitchFamily="34" charset="0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9380875" y="1657158"/>
            <a:ext cx="15960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</a:rPr>
              <a:t>Gross Margin</a:t>
            </a:r>
            <a:endParaRPr b="1" dirty="0">
              <a:latin typeface="Calibri" panose="020F0502020204030204" pitchFamily="34" charset="0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950" y="1965655"/>
            <a:ext cx="3947325" cy="27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667" y="1984793"/>
            <a:ext cx="3758000" cy="2678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5239468" y="1677066"/>
            <a:ext cx="1769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</a:rPr>
              <a:t>EBITDAR Margin</a:t>
            </a:r>
            <a:endParaRPr b="1" dirty="0">
              <a:latin typeface="Calibri" panose="020F050202020403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791305" y="795646"/>
          <a:ext cx="10638696" cy="1101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Down Arrow 5"/>
          <p:cNvSpPr/>
          <p:nvPr/>
        </p:nvSpPr>
        <p:spPr>
          <a:xfrm>
            <a:off x="5541843" y="4695095"/>
            <a:ext cx="946879" cy="338751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>
            <a:off x="4719307" y="5064369"/>
            <a:ext cx="2591949" cy="888428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ROIC 5yr avg. 28.3%</a:t>
            </a:r>
          </a:p>
          <a:p>
            <a:pPr algn="ctr"/>
            <a:r>
              <a:rPr lang="en-US" b="1" dirty="0" smtClean="0"/>
              <a:t>VS.</a:t>
            </a:r>
          </a:p>
          <a:p>
            <a:pPr algn="ctr"/>
            <a:r>
              <a:rPr lang="en-US" b="1" dirty="0" smtClean="0"/>
              <a:t>Industry 5yr avg. 15.1%</a:t>
            </a:r>
            <a:endParaRPr lang="en-US" b="1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2066442" y="5060222"/>
            <a:ext cx="1948307" cy="888428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Net property, plant, and equipment from expansion</a:t>
            </a:r>
            <a:endParaRPr lang="en-US" b="1" dirty="0"/>
          </a:p>
        </p:txBody>
      </p:sp>
      <p:sp>
        <p:nvSpPr>
          <p:cNvPr id="33" name="Flowchart: Alternate Process 32"/>
          <p:cNvSpPr/>
          <p:nvPr/>
        </p:nvSpPr>
        <p:spPr>
          <a:xfrm>
            <a:off x="8016599" y="5060222"/>
            <a:ext cx="1804411" cy="888428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Growth in operating working capital</a:t>
            </a:r>
            <a:endParaRPr lang="en-US" b="1" dirty="0"/>
          </a:p>
        </p:txBody>
      </p:sp>
      <p:sp>
        <p:nvSpPr>
          <p:cNvPr id="35" name="Down Arrow 34"/>
          <p:cNvSpPr/>
          <p:nvPr/>
        </p:nvSpPr>
        <p:spPr>
          <a:xfrm rot="5400000">
            <a:off x="7335759" y="5181637"/>
            <a:ext cx="627103" cy="61546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6200000">
            <a:off x="4058909" y="5196702"/>
            <a:ext cx="627103" cy="61546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2000591"/>
            <a:ext cx="4107105" cy="28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57" name="Google Shape;257;p24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4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lang="en-US" sz="6000" b="1" dirty="0" err="1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CapEx</a:t>
            </a: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 Growth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830873" y="175291"/>
          <a:ext cx="6119895" cy="368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09" y="861894"/>
            <a:ext cx="4171395" cy="261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" y="861894"/>
            <a:ext cx="4009292" cy="2584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38" y="3367455"/>
            <a:ext cx="4554413" cy="264043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12017972"/>
              </p:ext>
            </p:extLst>
          </p:nvPr>
        </p:nvGraphicFramePr>
        <p:xfrm>
          <a:off x="105510" y="3475145"/>
          <a:ext cx="3389394" cy="2420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427934586"/>
              </p:ext>
            </p:extLst>
          </p:nvPr>
        </p:nvGraphicFramePr>
        <p:xfrm>
          <a:off x="8352178" y="3487105"/>
          <a:ext cx="3697126" cy="2667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9884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5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77" name="Google Shape;277;p25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5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Store </a:t>
            </a: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" y="3022183"/>
            <a:ext cx="5394830" cy="2987918"/>
          </a:xfrm>
          <a:prstGeom prst="rect">
            <a:avLst/>
          </a:prstGeom>
        </p:spPr>
      </p:pic>
      <p:sp>
        <p:nvSpPr>
          <p:cNvPr id="5" name="Wave 4"/>
          <p:cNvSpPr/>
          <p:nvPr/>
        </p:nvSpPr>
        <p:spPr>
          <a:xfrm>
            <a:off x="9441484" y="1330409"/>
            <a:ext cx="1844780" cy="1320497"/>
          </a:xfrm>
          <a:prstGeom prst="wav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Red Flag: Cannibalization of Comparable Stores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2759035"/>
              </p:ext>
            </p:extLst>
          </p:nvPr>
        </p:nvGraphicFramePr>
        <p:xfrm>
          <a:off x="981" y="811737"/>
          <a:ext cx="5403243" cy="2161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Wave 25"/>
          <p:cNvSpPr/>
          <p:nvPr/>
        </p:nvSpPr>
        <p:spPr>
          <a:xfrm>
            <a:off x="7067728" y="1330409"/>
            <a:ext cx="1833843" cy="1280767"/>
          </a:xfrm>
          <a:prstGeom prst="wav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Growing revenue per comparable store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839805" y="1521070"/>
            <a:ext cx="916594" cy="753208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75521"/>
              </p:ext>
            </p:extLst>
          </p:nvPr>
        </p:nvGraphicFramePr>
        <p:xfrm>
          <a:off x="6069927" y="3074903"/>
          <a:ext cx="5909038" cy="2644586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1844449">
                  <a:extLst>
                    <a:ext uri="{9D8B030D-6E8A-4147-A177-3AD203B41FA5}">
                      <a16:colId xmlns:a16="http://schemas.microsoft.com/office/drawing/2014/main" val="3791790094"/>
                    </a:ext>
                  </a:extLst>
                </a:gridCol>
                <a:gridCol w="1354863">
                  <a:extLst>
                    <a:ext uri="{9D8B030D-6E8A-4147-A177-3AD203B41FA5}">
                      <a16:colId xmlns:a16="http://schemas.microsoft.com/office/drawing/2014/main" val="2821058714"/>
                    </a:ext>
                  </a:extLst>
                </a:gridCol>
                <a:gridCol w="1354863">
                  <a:extLst>
                    <a:ext uri="{9D8B030D-6E8A-4147-A177-3AD203B41FA5}">
                      <a16:colId xmlns:a16="http://schemas.microsoft.com/office/drawing/2014/main" val="4125319474"/>
                    </a:ext>
                  </a:extLst>
                </a:gridCol>
                <a:gridCol w="1354863">
                  <a:extLst>
                    <a:ext uri="{9D8B030D-6E8A-4147-A177-3AD203B41FA5}">
                      <a16:colId xmlns:a16="http://schemas.microsoft.com/office/drawing/2014/main" val="2910791669"/>
                    </a:ext>
                  </a:extLst>
                </a:gridCol>
              </a:tblGrid>
              <a:tr h="31493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FIVE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OLLI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DG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247366"/>
                  </a:ext>
                </a:extLst>
              </a:tr>
              <a:tr h="31493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Store</a:t>
                      </a:r>
                      <a:r>
                        <a:rPr lang="en-US" sz="1400" b="1" baseline="0" dirty="0" smtClean="0"/>
                        <a:t> Size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8k </a:t>
                      </a:r>
                      <a:r>
                        <a:rPr lang="en-US" sz="1400" b="1" dirty="0" err="1" smtClean="0">
                          <a:solidFill>
                            <a:srgbClr val="FF0000"/>
                          </a:solidFill>
                        </a:rPr>
                        <a:t>sq.ft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30k sq. </a:t>
                      </a:r>
                      <a:r>
                        <a:rPr lang="en-US" sz="1400" b="1" dirty="0" err="1" smtClean="0"/>
                        <a:t>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7.4k </a:t>
                      </a:r>
                      <a:r>
                        <a:rPr lang="en-US" sz="1400" b="1" dirty="0" err="1" smtClean="0"/>
                        <a:t>sq.ft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94232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Year 1 Sales ($ in M)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$2.08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$3.90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dk1"/>
                          </a:solidFill>
                          <a:latin typeface="Calibri"/>
                        </a:rPr>
                        <a:t>$1.68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86235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Year 1 Sales Per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Sq</a:t>
                      </a:r>
                      <a:r>
                        <a:rPr lang="en-US" sz="1400" b="1" baseline="0" dirty="0" smtClean="0"/>
                        <a:t> 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$285.20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$130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$230.33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23127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Net Investment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$300k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$1M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$250k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79510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Payback Period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&lt; 1 year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&lt; 2 years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&lt; 2 years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599801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Sales /</a:t>
                      </a:r>
                      <a:r>
                        <a:rPr lang="en-US" sz="1400" b="1" baseline="0" dirty="0" smtClean="0"/>
                        <a:t> Store Growth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3.6%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3.5%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1.2%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34206"/>
                  </a:ext>
                </a:extLst>
              </a:tr>
              <a:tr h="33578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Cannibalization ($M)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0.11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0.10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0.00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3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4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6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97" name="Google Shape;297;p26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6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Operational Efficiency</a:t>
            </a:r>
            <a:endParaRPr sz="6000" b="1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04447" y="3833008"/>
            <a:ext cx="1415048" cy="67744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ROE</a:t>
            </a:r>
          </a:p>
          <a:p>
            <a:pPr algn="ctr"/>
            <a:r>
              <a:rPr lang="en-US" sz="1800" b="1" dirty="0" smtClean="0"/>
              <a:t>28.19%</a:t>
            </a:r>
            <a:endParaRPr lang="en-US" sz="18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171734" y="2817288"/>
            <a:ext cx="176197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ROA</a:t>
            </a:r>
          </a:p>
          <a:p>
            <a:pPr algn="ctr"/>
            <a:r>
              <a:rPr lang="en-US" sz="1800" b="1" dirty="0" smtClean="0"/>
              <a:t>17.11%</a:t>
            </a:r>
            <a:endParaRPr lang="en-US" sz="1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171734" y="4888355"/>
            <a:ext cx="176197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Assets/Equity 1.65x</a:t>
            </a:r>
            <a:endParaRPr lang="en-US" sz="18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4238902" y="2184436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Pretax ROA</a:t>
            </a:r>
          </a:p>
          <a:p>
            <a:pPr algn="ctr"/>
            <a:r>
              <a:rPr lang="en-US" sz="1800" b="1" dirty="0" smtClean="0"/>
              <a:t>23.82%</a:t>
            </a:r>
            <a:endParaRPr lang="en-US" sz="18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4241571" y="3487142"/>
            <a:ext cx="1858542" cy="67628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Tax Rate Complement</a:t>
            </a:r>
          </a:p>
          <a:p>
            <a:pPr algn="ctr"/>
            <a:r>
              <a:rPr lang="en-US" sz="1600" b="1" dirty="0" smtClean="0"/>
              <a:t>71.84%</a:t>
            </a:r>
            <a:endParaRPr lang="en-US" sz="16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4241571" y="4255388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Total Assets</a:t>
            </a:r>
          </a:p>
          <a:p>
            <a:pPr algn="ctr"/>
            <a:r>
              <a:rPr lang="en-US" sz="2000" b="1" dirty="0" smtClean="0"/>
              <a:t>$746.53M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4233303" y="5371687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Equity</a:t>
            </a:r>
          </a:p>
          <a:p>
            <a:pPr algn="ctr"/>
            <a:r>
              <a:rPr lang="en-US" sz="2000" b="1" dirty="0" smtClean="0"/>
              <a:t>$453.19M</a:t>
            </a:r>
            <a:endParaRPr lang="en-US" sz="20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6203424" y="1255691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Asset Turnover</a:t>
            </a:r>
          </a:p>
          <a:p>
            <a:pPr algn="ctr"/>
            <a:r>
              <a:rPr lang="en-US" sz="1600" b="1" dirty="0" smtClean="0"/>
              <a:t>1.96x</a:t>
            </a:r>
            <a:endParaRPr lang="en-US" sz="16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6197781" y="2977309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Pretax Margin</a:t>
            </a:r>
          </a:p>
          <a:p>
            <a:pPr algn="ctr"/>
            <a:r>
              <a:rPr lang="en-US" sz="1800" b="1" dirty="0" smtClean="0"/>
              <a:t>18.59%</a:t>
            </a:r>
            <a:endParaRPr lang="en-US" sz="18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8314158" y="2574515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Pretax Income</a:t>
            </a:r>
          </a:p>
          <a:p>
            <a:pPr algn="ctr"/>
            <a:r>
              <a:rPr lang="en-US" sz="1800" b="1" dirty="0" smtClean="0"/>
              <a:t>$177.85M</a:t>
            </a:r>
            <a:endParaRPr lang="en-US" sz="18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8314158" y="844062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Total Sales</a:t>
            </a:r>
          </a:p>
          <a:p>
            <a:pPr algn="ctr"/>
            <a:r>
              <a:rPr lang="en-US" sz="1800" b="1" dirty="0" smtClean="0"/>
              <a:t>$956.88M</a:t>
            </a:r>
            <a:endParaRPr lang="en-US" sz="18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8314158" y="1721758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Total Assets</a:t>
            </a:r>
          </a:p>
          <a:p>
            <a:pPr algn="ctr"/>
            <a:r>
              <a:rPr lang="en-US" sz="1800" b="1" dirty="0" smtClean="0"/>
              <a:t>$746.53M</a:t>
            </a:r>
            <a:endParaRPr lang="en-US" sz="18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8314159" y="3448014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Total Sales</a:t>
            </a:r>
          </a:p>
          <a:p>
            <a:pPr algn="ctr"/>
            <a:r>
              <a:rPr lang="en-US" sz="1800" b="1" dirty="0" smtClean="0"/>
              <a:t>$956.88M</a:t>
            </a:r>
            <a:endParaRPr lang="en-US" sz="18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10260821" y="1994676"/>
            <a:ext cx="1858542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EBIT</a:t>
            </a:r>
          </a:p>
          <a:p>
            <a:pPr algn="ctr"/>
            <a:r>
              <a:rPr lang="en-US" sz="1800" b="1" dirty="0" smtClean="0"/>
              <a:t>$174.17M</a:t>
            </a:r>
            <a:endParaRPr lang="en-US" sz="18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10233440" y="3185483"/>
            <a:ext cx="1912300" cy="63841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Interest Expense</a:t>
            </a:r>
          </a:p>
          <a:p>
            <a:pPr algn="ctr"/>
            <a:r>
              <a:rPr lang="en-US" sz="1600" b="1" dirty="0" smtClean="0"/>
              <a:t>$3.68M</a:t>
            </a:r>
            <a:endParaRPr lang="en-US" sz="1600" b="1" dirty="0"/>
          </a:p>
        </p:txBody>
      </p:sp>
      <p:cxnSp>
        <p:nvCxnSpPr>
          <p:cNvPr id="34" name="Straight Connector 33"/>
          <p:cNvCxnSpPr>
            <a:stCxn id="20" idx="1"/>
            <a:endCxn id="19" idx="3"/>
          </p:cNvCxnSpPr>
          <p:nvPr/>
        </p:nvCxnSpPr>
        <p:spPr>
          <a:xfrm flipH="1">
            <a:off x="1819495" y="3136495"/>
            <a:ext cx="352239" cy="103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1" idx="1"/>
            <a:endCxn id="19" idx="3"/>
          </p:cNvCxnSpPr>
          <p:nvPr/>
        </p:nvCxnSpPr>
        <p:spPr>
          <a:xfrm flipH="1" flipV="1">
            <a:off x="1819495" y="4171731"/>
            <a:ext cx="352239" cy="103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1"/>
            <a:endCxn id="21" idx="3"/>
          </p:cNvCxnSpPr>
          <p:nvPr/>
        </p:nvCxnSpPr>
        <p:spPr>
          <a:xfrm flipH="1">
            <a:off x="3933706" y="4574595"/>
            <a:ext cx="307865" cy="632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1"/>
            <a:endCxn id="21" idx="3"/>
          </p:cNvCxnSpPr>
          <p:nvPr/>
        </p:nvCxnSpPr>
        <p:spPr>
          <a:xfrm flipH="1" flipV="1">
            <a:off x="3933706" y="5207562"/>
            <a:ext cx="299597" cy="48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1"/>
            <a:endCxn id="20" idx="3"/>
          </p:cNvCxnSpPr>
          <p:nvPr/>
        </p:nvCxnSpPr>
        <p:spPr>
          <a:xfrm flipH="1">
            <a:off x="3933706" y="2503643"/>
            <a:ext cx="305196" cy="63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0" idx="3"/>
            <a:endCxn id="23" idx="1"/>
          </p:cNvCxnSpPr>
          <p:nvPr/>
        </p:nvCxnSpPr>
        <p:spPr>
          <a:xfrm>
            <a:off x="3933706" y="3136495"/>
            <a:ext cx="307865" cy="688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6" idx="1"/>
            <a:endCxn id="22" idx="3"/>
          </p:cNvCxnSpPr>
          <p:nvPr/>
        </p:nvCxnSpPr>
        <p:spPr>
          <a:xfrm flipH="1">
            <a:off x="6097444" y="1574898"/>
            <a:ext cx="105980" cy="928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3"/>
            <a:endCxn id="27" idx="1"/>
          </p:cNvCxnSpPr>
          <p:nvPr/>
        </p:nvCxnSpPr>
        <p:spPr>
          <a:xfrm>
            <a:off x="6097444" y="2503643"/>
            <a:ext cx="100337" cy="79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6" idx="3"/>
            <a:endCxn id="29" idx="1"/>
          </p:cNvCxnSpPr>
          <p:nvPr/>
        </p:nvCxnSpPr>
        <p:spPr>
          <a:xfrm flipV="1">
            <a:off x="8061966" y="1163269"/>
            <a:ext cx="252192" cy="41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3"/>
            <a:endCxn id="30" idx="1"/>
          </p:cNvCxnSpPr>
          <p:nvPr/>
        </p:nvCxnSpPr>
        <p:spPr>
          <a:xfrm>
            <a:off x="8061966" y="1574898"/>
            <a:ext cx="252192" cy="466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8" idx="1"/>
            <a:endCxn id="27" idx="3"/>
          </p:cNvCxnSpPr>
          <p:nvPr/>
        </p:nvCxnSpPr>
        <p:spPr>
          <a:xfrm flipH="1">
            <a:off x="8056323" y="2893722"/>
            <a:ext cx="257835" cy="40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3"/>
            <a:endCxn id="31" idx="1"/>
          </p:cNvCxnSpPr>
          <p:nvPr/>
        </p:nvCxnSpPr>
        <p:spPr>
          <a:xfrm>
            <a:off x="8056323" y="3296516"/>
            <a:ext cx="257836" cy="47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2" idx="1"/>
            <a:endCxn id="28" idx="3"/>
          </p:cNvCxnSpPr>
          <p:nvPr/>
        </p:nvCxnSpPr>
        <p:spPr>
          <a:xfrm flipH="1">
            <a:off x="10172700" y="2313883"/>
            <a:ext cx="88121" cy="579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" idx="3"/>
            <a:endCxn id="33" idx="1"/>
          </p:cNvCxnSpPr>
          <p:nvPr/>
        </p:nvCxnSpPr>
        <p:spPr>
          <a:xfrm>
            <a:off x="10172700" y="2893722"/>
            <a:ext cx="60740" cy="61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33284" y="3952161"/>
            <a:ext cx="333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x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973594" y="2933688"/>
            <a:ext cx="35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x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973594" y="4923386"/>
            <a:ext cx="35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x</a:t>
            </a:r>
            <a:endParaRPr lang="en-US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102082" y="2188167"/>
            <a:ext cx="35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x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57644" y="1358610"/>
            <a:ext cx="36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÷</a:t>
            </a:r>
            <a:endParaRPr lang="en-US" sz="2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052832" y="3091281"/>
            <a:ext cx="36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÷</a:t>
            </a:r>
            <a:endParaRPr 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0233440" y="2697827"/>
            <a:ext cx="36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÷</a:t>
            </a:r>
            <a:endParaRPr lang="en-US" sz="2000" b="1" dirty="0"/>
          </a:p>
        </p:txBody>
      </p:sp>
      <p:sp>
        <p:nvSpPr>
          <p:cNvPr id="74" name="Rounded Rectangle 73"/>
          <p:cNvSpPr/>
          <p:nvPr/>
        </p:nvSpPr>
        <p:spPr>
          <a:xfrm>
            <a:off x="8720840" y="4609496"/>
            <a:ext cx="2954215" cy="106562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libri" panose="020F0502020204030204" pitchFamily="34" charset="0"/>
              </a:rPr>
              <a:t>Effective cost control keeps gross margin attractive.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libri" panose="020F0502020204030204" pitchFamily="34" charset="0"/>
              </a:rPr>
              <a:t>Profitability level is above the industry average.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6954536" y="4102206"/>
            <a:ext cx="1854751" cy="17903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Pretax Margin</a:t>
            </a:r>
            <a:endParaRPr lang="en-US" sz="1200" b="1" dirty="0"/>
          </a:p>
        </p:txBody>
      </p:sp>
      <p:sp>
        <p:nvSpPr>
          <p:cNvPr id="97" name="Rounded Rectangle 96"/>
          <p:cNvSpPr/>
          <p:nvPr/>
        </p:nvSpPr>
        <p:spPr>
          <a:xfrm>
            <a:off x="2017476" y="1274265"/>
            <a:ext cx="3046894" cy="84249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libri" panose="020F0502020204030204" pitchFamily="34" charset="0"/>
              </a:rPr>
              <a:t>Topline growth faster than assets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libri" panose="020F0502020204030204" pitchFamily="34" charset="0"/>
              </a:rPr>
              <a:t>Efficiency in utilizing assets to generate sales.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218893" y="808893"/>
            <a:ext cx="1854484" cy="17626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Asset Turnover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91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"/>
          <p:cNvSpPr/>
          <p:nvPr/>
        </p:nvSpPr>
        <p:spPr>
          <a:xfrm>
            <a:off x="-1" y="0"/>
            <a:ext cx="12192000" cy="14382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Corporate Governance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42"/>
          <p:cNvPicPr preferRelativeResize="0"/>
          <p:nvPr/>
        </p:nvPicPr>
        <p:blipFill rotWithShape="1">
          <a:blip r:embed="rId3">
            <a:alphaModFix/>
          </a:blip>
          <a:srcRect t="8071"/>
          <a:stretch/>
        </p:blipFill>
        <p:spPr>
          <a:xfrm>
            <a:off x="3550" y="1438275"/>
            <a:ext cx="12184899" cy="6301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9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00" y="2110725"/>
            <a:ext cx="2557762" cy="333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43"/>
          <p:cNvGrpSpPr/>
          <p:nvPr/>
        </p:nvGrpSpPr>
        <p:grpSpPr>
          <a:xfrm>
            <a:off x="155071" y="6010101"/>
            <a:ext cx="11938186" cy="784800"/>
            <a:chOff x="1749" y="0"/>
            <a:chExt cx="11938186" cy="784800"/>
          </a:xfrm>
        </p:grpSpPr>
        <p:sp>
          <p:nvSpPr>
            <p:cNvPr id="649" name="Google Shape;649;p43"/>
            <p:cNvSpPr/>
            <p:nvPr/>
          </p:nvSpPr>
          <p:spPr>
            <a:xfrm>
              <a:off x="1749" y="0"/>
              <a:ext cx="2058300" cy="784800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 txBox="1"/>
            <p:nvPr/>
          </p:nvSpPr>
          <p:spPr>
            <a:xfrm>
              <a:off x="1749" y="0"/>
              <a:ext cx="1862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648397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 txBox="1"/>
            <p:nvPr/>
          </p:nvSpPr>
          <p:spPr>
            <a:xfrm>
              <a:off x="2040866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3295044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 txBox="1"/>
            <p:nvPr/>
          </p:nvSpPr>
          <p:spPr>
            <a:xfrm>
              <a:off x="3687513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4941692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 txBox="1"/>
            <p:nvPr/>
          </p:nvSpPr>
          <p:spPr>
            <a:xfrm>
              <a:off x="5334161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6588340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 txBox="1"/>
            <p:nvPr/>
          </p:nvSpPr>
          <p:spPr>
            <a:xfrm>
              <a:off x="6980809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8234988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 txBox="1"/>
            <p:nvPr/>
          </p:nvSpPr>
          <p:spPr>
            <a:xfrm>
              <a:off x="8627457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9881635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 txBox="1"/>
            <p:nvPr/>
          </p:nvSpPr>
          <p:spPr>
            <a:xfrm>
              <a:off x="10274104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43"/>
          <p:cNvSpPr/>
          <p:nvPr/>
        </p:nvSpPr>
        <p:spPr>
          <a:xfrm>
            <a:off x="0" y="-3244"/>
            <a:ext cx="12192000" cy="7809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Management and The Board</a:t>
            </a:r>
            <a:endParaRPr sz="6000" b="1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43"/>
          <p:cNvPicPr preferRelativeResize="0"/>
          <p:nvPr/>
        </p:nvPicPr>
        <p:blipFill rotWithShape="1">
          <a:blip r:embed="rId5">
            <a:alphaModFix/>
          </a:blip>
          <a:srcRect l="33465" t="18240" r="37074" b="22362"/>
          <a:stretch/>
        </p:blipFill>
        <p:spPr>
          <a:xfrm>
            <a:off x="4544568" y="2191775"/>
            <a:ext cx="2395729" cy="3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25" y="2110725"/>
            <a:ext cx="2557762" cy="33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6450" y="2108437"/>
            <a:ext cx="2557762" cy="33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3"/>
          <p:cNvPicPr preferRelativeResize="0"/>
          <p:nvPr/>
        </p:nvPicPr>
        <p:blipFill rotWithShape="1">
          <a:blip r:embed="rId6">
            <a:alphaModFix/>
          </a:blip>
          <a:srcRect l="9900" r="16053"/>
          <a:stretch/>
        </p:blipFill>
        <p:spPr>
          <a:xfrm>
            <a:off x="8613648" y="2194560"/>
            <a:ext cx="2377440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45425" y="5465313"/>
            <a:ext cx="3170151" cy="504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Thomas </a:t>
            </a:r>
            <a:r>
              <a:rPr lang="en-US" b="1" dirty="0" err="1" smtClean="0">
                <a:latin typeface="Calibri" panose="020F0502020204030204" pitchFamily="34" charset="0"/>
              </a:rPr>
              <a:t>Vellios</a:t>
            </a:r>
            <a:endParaRPr lang="en-US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</a:rPr>
              <a:t>Co-Founder and Chairman of the Board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222479" y="5462823"/>
            <a:ext cx="3170151" cy="504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libri" panose="020F0502020204030204" pitchFamily="34" charset="0"/>
              </a:rPr>
              <a:t>Joel Anderson</a:t>
            </a:r>
          </a:p>
          <a:p>
            <a:pPr algn="ctr"/>
            <a:r>
              <a:rPr lang="en-US" b="1" smtClean="0">
                <a:latin typeface="Calibri" panose="020F0502020204030204" pitchFamily="34" charset="0"/>
              </a:rPr>
              <a:t>President and CEO</a:t>
            </a:r>
            <a:endParaRPr lang="en-US" b="1" dirty="0" smtClean="0">
              <a:latin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>
            <p:custDataLst>
              <p:tags r:id="rId1"/>
            </p:custDataLst>
          </p:nvPr>
        </p:nvSpPr>
        <p:spPr>
          <a:xfrm>
            <a:off x="8199533" y="5459761"/>
            <a:ext cx="3170151" cy="504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George S. </a:t>
            </a:r>
            <a:r>
              <a:rPr lang="en-US" b="1" dirty="0" smtClean="0">
                <a:latin typeface="Calibri" panose="020F0502020204030204" pitchFamily="34" charset="0"/>
              </a:rPr>
              <a:t>Hill</a:t>
            </a:r>
          </a:p>
          <a:p>
            <a:pPr algn="ctr"/>
            <a:r>
              <a:rPr lang="en-US" b="1" dirty="0">
                <a:latin typeface="Calibri" panose="020F0502020204030204" pitchFamily="34" charset="0"/>
              </a:rPr>
              <a:t>EVP of Operations</a:t>
            </a:r>
            <a:endParaRPr lang="en-US" b="1" dirty="0" smtClean="0">
              <a:latin typeface="Calibri" panose="020F0502020204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38924" y="817780"/>
            <a:ext cx="4948559" cy="12073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Experienced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leadership places confidence in management.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8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38234" y="796316"/>
            <a:ext cx="4950828" cy="12690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Independent </a:t>
            </a:r>
            <a:r>
              <a:rPr lang="en-US" sz="2400" b="1" dirty="0">
                <a:latin typeface="Calibri" panose="020F0502020204030204" pitchFamily="34" charset="0"/>
              </a:rPr>
              <a:t>Board and effective committees ensure the objective view of operations.</a:t>
            </a:r>
            <a:endParaRPr lang="en-US" sz="2400" dirty="0">
              <a:latin typeface="Calibri" panose="020F0502020204030204" pitchFamily="34" charset="0"/>
            </a:endParaRPr>
          </a:p>
          <a:p>
            <a:endParaRPr 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63" y="2229901"/>
            <a:ext cx="5823519" cy="4366941"/>
          </a:xfrm>
          <a:prstGeom prst="rect">
            <a:avLst/>
          </a:prstGeom>
        </p:spPr>
      </p:pic>
      <p:graphicFrame>
        <p:nvGraphicFramePr>
          <p:cNvPr id="96" name="Google Shape;96;p14"/>
          <p:cNvGraphicFramePr/>
          <p:nvPr>
            <p:extLst>
              <p:ext uri="{D42A27DB-BD31-4B8C-83A1-F6EECF244321}">
                <p14:modId xmlns:p14="http://schemas.microsoft.com/office/powerpoint/2010/main" val="2590087107"/>
              </p:ext>
            </p:extLst>
          </p:nvPr>
        </p:nvGraphicFramePr>
        <p:xfrm>
          <a:off x="8969941" y="921887"/>
          <a:ext cx="3156975" cy="3200470"/>
        </p:xfrm>
        <a:graphic>
          <a:graphicData uri="http://schemas.openxmlformats.org/drawingml/2006/table">
            <a:tbl>
              <a:tblPr firstRow="1" bandRow="1">
                <a:noFill/>
                <a:tableStyleId>{F2502728-D6D1-40D0-874C-E7E2BC204410}</a:tableStyleId>
              </a:tblPr>
              <a:tblGrid>
                <a:gridCol w="1703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4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/>
                        <a:t>Market Profile</a:t>
                      </a:r>
                      <a:endParaRPr sz="2400" b="1" u="none" strike="noStrike" cap="none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/>
                        <a:t>Ticker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FIVE</a:t>
                      </a:r>
                      <a:endParaRPr sz="1800"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Sector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Consumer Staples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124852554"/>
                  </a:ext>
                </a:extLst>
              </a:tr>
              <a:tr h="5102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Closing Price (</a:t>
                      </a:r>
                      <a:r>
                        <a:rPr lang="en-US" sz="1800" b="1" dirty="0" smtClean="0"/>
                        <a:t>1/3</a:t>
                      </a:r>
                      <a:r>
                        <a:rPr lang="en-US" altLang="zh-CN" sz="1800" b="1" dirty="0" smtClean="0"/>
                        <a:t>1</a:t>
                      </a:r>
                      <a:r>
                        <a:rPr lang="en-US" sz="1800" b="1" dirty="0" smtClean="0"/>
                        <a:t>/19</a:t>
                      </a:r>
                      <a:r>
                        <a:rPr lang="en-US" sz="1800" b="1" dirty="0"/>
                        <a:t>)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$123.73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Market Cap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$6,899m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LTM P/E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52.6x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5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LTM EV/EBITDA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32.4x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p14"/>
          <p:cNvSpPr/>
          <p:nvPr/>
        </p:nvSpPr>
        <p:spPr>
          <a:xfrm>
            <a:off x="3461238" y="938473"/>
            <a:ext cx="2426268" cy="112196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HOLD</a:t>
            </a:r>
          </a:p>
        </p:txBody>
      </p:sp>
      <p:sp>
        <p:nvSpPr>
          <p:cNvPr id="98" name="Google Shape;98;p14"/>
          <p:cNvSpPr/>
          <p:nvPr/>
        </p:nvSpPr>
        <p:spPr>
          <a:xfrm>
            <a:off x="6166748" y="938473"/>
            <a:ext cx="2426268" cy="112196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$129.94</a:t>
            </a:r>
            <a:endParaRPr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 sz="6000" b="1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842" y="883133"/>
            <a:ext cx="3222058" cy="444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p14"/>
          <p:cNvGraphicFramePr/>
          <p:nvPr>
            <p:extLst>
              <p:ext uri="{D42A27DB-BD31-4B8C-83A1-F6EECF244321}">
                <p14:modId xmlns:p14="http://schemas.microsoft.com/office/powerpoint/2010/main" val="3576256839"/>
              </p:ext>
            </p:extLst>
          </p:nvPr>
        </p:nvGraphicFramePr>
        <p:xfrm>
          <a:off x="8969940" y="4230930"/>
          <a:ext cx="3156975" cy="2286060"/>
        </p:xfrm>
        <a:graphic>
          <a:graphicData uri="http://schemas.openxmlformats.org/drawingml/2006/table">
            <a:tbl>
              <a:tblPr firstRow="1" bandRow="1">
                <a:noFill/>
                <a:tableStyleId>{F2502728-D6D1-40D0-874C-E7E2BC204410}</a:tableStyleId>
              </a:tblPr>
              <a:tblGrid>
                <a:gridCol w="170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4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Valuation</a:t>
                      </a:r>
                      <a:endParaRPr sz="2400" b="1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DCF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$128.24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EV/EBITDAR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$135.12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PEG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$132.01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/>
                        <a:t>2019 </a:t>
                      </a:r>
                      <a:r>
                        <a:rPr lang="en-US" sz="1800" b="1" dirty="0"/>
                        <a:t>Growth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28.3%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WACC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dirty="0" smtClean="0"/>
                        <a:t>9.10%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" name="Google Shape;103;p14"/>
          <p:cNvSpPr txBox="1"/>
          <p:nvPr/>
        </p:nvSpPr>
        <p:spPr>
          <a:xfrm>
            <a:off x="7681196" y="4371460"/>
            <a:ext cx="10134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S&amp;P500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19%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292161" y="2017128"/>
            <a:ext cx="7617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FIVE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210%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7984147" y="2370059"/>
            <a:ext cx="556428" cy="4710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" name="Google Shape;106;p14"/>
          <p:cNvCxnSpPr/>
          <p:nvPr/>
        </p:nvCxnSpPr>
        <p:spPr>
          <a:xfrm flipV="1">
            <a:off x="8271997" y="3759640"/>
            <a:ext cx="239928" cy="6334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7" name="Google Shape;107;p14"/>
          <p:cNvGrpSpPr/>
          <p:nvPr/>
        </p:nvGrpSpPr>
        <p:grpSpPr>
          <a:xfrm>
            <a:off x="-95689" y="1346143"/>
            <a:ext cx="3221594" cy="5238248"/>
            <a:chOff x="756629" y="793693"/>
            <a:chExt cx="3221594" cy="5238248"/>
          </a:xfrm>
        </p:grpSpPr>
        <p:sp>
          <p:nvSpPr>
            <p:cNvPr id="108" name="Google Shape;108;p14"/>
            <p:cNvSpPr/>
            <p:nvPr/>
          </p:nvSpPr>
          <p:spPr>
            <a:xfrm>
              <a:off x="1456914" y="793693"/>
              <a:ext cx="2521309" cy="25216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3"/>
                    <a:pt x="107126" y="25773"/>
                    <a:pt x="111044" y="52526"/>
                  </a:cubicBezTo>
                  <a:cubicBezTo>
                    <a:pt x="114961" y="79279"/>
                    <a:pt x="97559" y="104517"/>
                    <a:pt x="71162" y="110367"/>
                  </a:cubicBezTo>
                  <a:lnTo>
                    <a:pt x="70593" y="118429"/>
                  </a:lnTo>
                  <a:lnTo>
                    <a:pt x="56830" y="104890"/>
                  </a:lnTo>
                  <a:lnTo>
                    <a:pt x="72706" y="88508"/>
                  </a:lnTo>
                  <a:lnTo>
                    <a:pt x="72145" y="96445"/>
                  </a:lnTo>
                  <a:cubicBezTo>
                    <a:pt x="90761" y="90240"/>
                    <a:pt x="101708" y="70999"/>
                    <a:pt x="97532" y="51824"/>
                  </a:cubicBezTo>
                  <a:cubicBezTo>
                    <a:pt x="93356" y="32649"/>
                    <a:pt x="75399" y="19705"/>
                    <a:pt x="55889" y="21805"/>
                  </a:cubicBezTo>
                  <a:cubicBezTo>
                    <a:pt x="36379" y="23906"/>
                    <a:pt x="21588" y="40375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2A4B86"/>
                </a:gs>
                <a:gs pos="48000">
                  <a:srgbClr val="4875C5"/>
                </a:gs>
                <a:gs pos="100000">
                  <a:srgbClr val="8DA9DB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014206" y="1704101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2014206" y="1704101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Same Store Sales Driven by Expansion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56629" y="2242593"/>
              <a:ext cx="2521309" cy="25216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481" y="23524"/>
                  </a:moveTo>
                  <a:lnTo>
                    <a:pt x="87165" y="32840"/>
                  </a:lnTo>
                  <a:lnTo>
                    <a:pt x="87165" y="32840"/>
                  </a:lnTo>
                  <a:cubicBezTo>
                    <a:pt x="75945" y="21617"/>
                    <a:pt x="58981" y="18448"/>
                    <a:pt x="44467" y="24866"/>
                  </a:cubicBezTo>
                  <a:cubicBezTo>
                    <a:pt x="29954" y="31283"/>
                    <a:pt x="20881" y="45964"/>
                    <a:pt x="21631" y="61816"/>
                  </a:cubicBezTo>
                  <a:cubicBezTo>
                    <a:pt x="22381" y="77668"/>
                    <a:pt x="32801" y="91427"/>
                    <a:pt x="47855" y="96445"/>
                  </a:cubicBezTo>
                  <a:lnTo>
                    <a:pt x="47294" y="88508"/>
                  </a:lnTo>
                  <a:lnTo>
                    <a:pt x="63170" y="104890"/>
                  </a:lnTo>
                  <a:lnTo>
                    <a:pt x="49407" y="118429"/>
                  </a:lnTo>
                  <a:lnTo>
                    <a:pt x="48838" y="110367"/>
                  </a:lnTo>
                  <a:lnTo>
                    <a:pt x="48838" y="110367"/>
                  </a:lnTo>
                  <a:cubicBezTo>
                    <a:pt x="27395" y="105615"/>
                    <a:pt x="11311" y="87806"/>
                    <a:pt x="8761" y="65990"/>
                  </a:cubicBezTo>
                  <a:cubicBezTo>
                    <a:pt x="6211" y="44174"/>
                    <a:pt x="17753" y="23136"/>
                    <a:pt x="37522" y="13566"/>
                  </a:cubicBezTo>
                  <a:cubicBezTo>
                    <a:pt x="57291" y="3995"/>
                    <a:pt x="80952" y="7992"/>
                    <a:pt x="96481" y="23524"/>
                  </a:cubicBezTo>
                  <a:close/>
                </a:path>
              </a:pathLst>
            </a:custGeom>
            <a:gradFill>
              <a:gsLst>
                <a:gs pos="0">
                  <a:srgbClr val="2A4B86"/>
                </a:gs>
                <a:gs pos="48000">
                  <a:srgbClr val="4875C5"/>
                </a:gs>
                <a:gs pos="100000">
                  <a:srgbClr val="8DA9DB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316762" y="3161382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1316762" y="3161382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Debt Free and Outstanding Financial Position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636365" y="3864878"/>
              <a:ext cx="2166195" cy="2167063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gradFill>
              <a:gsLst>
                <a:gs pos="0">
                  <a:srgbClr val="2A4B86"/>
                </a:gs>
                <a:gs pos="48000">
                  <a:srgbClr val="4875C5"/>
                </a:gs>
                <a:gs pos="100000">
                  <a:srgbClr val="8DA9DB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017520" y="4620758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2017520" y="4620758"/>
              <a:ext cx="1401043" cy="700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Risk Hedging Efficiency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155071" y="6010101"/>
            <a:ext cx="11938186" cy="784800"/>
            <a:chOff x="1749" y="0"/>
            <a:chExt cx="11938186" cy="784800"/>
          </a:xfrm>
        </p:grpSpPr>
        <p:sp>
          <p:nvSpPr>
            <p:cNvPr id="497" name="Google Shape;497;p32"/>
            <p:cNvSpPr/>
            <p:nvPr/>
          </p:nvSpPr>
          <p:spPr>
            <a:xfrm>
              <a:off x="1749" y="0"/>
              <a:ext cx="2058300" cy="784800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 txBox="1"/>
            <p:nvPr/>
          </p:nvSpPr>
          <p:spPr>
            <a:xfrm>
              <a:off x="1749" y="0"/>
              <a:ext cx="1862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648397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 txBox="1"/>
            <p:nvPr/>
          </p:nvSpPr>
          <p:spPr>
            <a:xfrm>
              <a:off x="2040866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295044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 txBox="1"/>
            <p:nvPr/>
          </p:nvSpPr>
          <p:spPr>
            <a:xfrm>
              <a:off x="3687513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941692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 txBox="1"/>
            <p:nvPr/>
          </p:nvSpPr>
          <p:spPr>
            <a:xfrm>
              <a:off x="5334161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6588340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 txBox="1"/>
            <p:nvPr/>
          </p:nvSpPr>
          <p:spPr>
            <a:xfrm>
              <a:off x="6980809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8234988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 txBox="1"/>
            <p:nvPr/>
          </p:nvSpPr>
          <p:spPr>
            <a:xfrm>
              <a:off x="8627457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9881635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 txBox="1"/>
            <p:nvPr/>
          </p:nvSpPr>
          <p:spPr>
            <a:xfrm>
              <a:off x="10274104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32"/>
          <p:cNvSpPr/>
          <p:nvPr/>
        </p:nvSpPr>
        <p:spPr>
          <a:xfrm>
            <a:off x="0" y="-3244"/>
            <a:ext cx="12192000" cy="7809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Stakeholder Ownership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4941" y="932283"/>
            <a:ext cx="3520013" cy="7075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</a:rPr>
              <a:t>Institutional Investors</a:t>
            </a:r>
            <a:endParaRPr lang="en-US" sz="2800" b="1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0" y="1719004"/>
            <a:ext cx="3487885" cy="423338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4818902" y="1190171"/>
          <a:ext cx="6836070" cy="4786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5"/>
          <p:cNvSpPr/>
          <p:nvPr/>
        </p:nvSpPr>
        <p:spPr>
          <a:xfrm>
            <a:off x="-1" y="0"/>
            <a:ext cx="12192000" cy="14382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Valuation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p45"/>
          <p:cNvPicPr preferRelativeResize="0"/>
          <p:nvPr/>
        </p:nvPicPr>
        <p:blipFill rotWithShape="1">
          <a:blip r:embed="rId3">
            <a:alphaModFix/>
          </a:blip>
          <a:srcRect t="2504" b="8385"/>
          <a:stretch/>
        </p:blipFill>
        <p:spPr>
          <a:xfrm>
            <a:off x="0" y="1438275"/>
            <a:ext cx="12191999" cy="5419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7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818218" y="1120703"/>
            <a:ext cx="3086065" cy="20093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88467" y="1120703"/>
            <a:ext cx="3086065" cy="20093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1844" y="1120702"/>
            <a:ext cx="3086065" cy="20093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8" name="Google Shape;368;p31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369" name="Google Shape;369;p31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31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Trending Turnover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737767" y="802438"/>
          <a:ext cx="10699262" cy="520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2" y="3394361"/>
            <a:ext cx="3618948" cy="2566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849" y="1565034"/>
            <a:ext cx="3004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Inventory turnover expected to stay above 4.0.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Store remodeling and potential slower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New store model and distribution centers in the pipeline.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9498" y="3130059"/>
            <a:ext cx="305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V-Shape Trend for Inventory TO</a:t>
            </a:r>
            <a:endParaRPr lang="en-US" b="1" dirty="0"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18849" y="4369777"/>
            <a:ext cx="1210465" cy="378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584938" y="3493246"/>
            <a:ext cx="1608993" cy="125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31228" y="1565034"/>
            <a:ext cx="3004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Continue on negotiating with suppliers and vendors.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Digest tighter credit control due to slowing emerging markets.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2" y="3394361"/>
            <a:ext cx="3687462" cy="25668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36370" y="3110731"/>
            <a:ext cx="249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V-Shape Trend for AP TO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58239" y="1565033"/>
            <a:ext cx="3004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Implied growth estimated by </a:t>
            </a: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CapEx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growth ~5%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50-60% of </a:t>
            </a: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CapEx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supports new store openings.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No new distribution centers expected after 2020.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037739" y="3543880"/>
            <a:ext cx="1166147" cy="1203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276571" y="3859823"/>
            <a:ext cx="1721731" cy="888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283761" y="3131251"/>
            <a:ext cx="1785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Net PPE Growth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97" y="3392450"/>
            <a:ext cx="3708592" cy="26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2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389" name="Google Shape;389;p32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32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Cash Generation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" y="3055524"/>
            <a:ext cx="4028725" cy="295457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2348524" y="870439"/>
          <a:ext cx="7358185" cy="448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42" y="3055524"/>
            <a:ext cx="4123957" cy="29545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0813" y="847085"/>
            <a:ext cx="16860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Sales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83876" y="1804186"/>
            <a:ext cx="16207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COGS 62%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78541" y="2662571"/>
            <a:ext cx="16207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SG&amp;A 22%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7599" y="1716262"/>
            <a:ext cx="16207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Gross Profit</a:t>
            </a:r>
          </a:p>
          <a:p>
            <a:pPr algn="ctr"/>
            <a:r>
              <a:rPr lang="en-US" sz="2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38%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17259" y="4415451"/>
            <a:ext cx="16207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EBIT margin</a:t>
            </a:r>
          </a:p>
          <a:p>
            <a:pPr algn="ctr"/>
            <a:r>
              <a:rPr lang="en-US" sz="2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12%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17480" y="3544576"/>
            <a:ext cx="16207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D&amp;A</a:t>
            </a:r>
          </a:p>
          <a:p>
            <a:pPr algn="ctr"/>
            <a:r>
              <a:rPr 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4%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982" y="2641920"/>
            <a:ext cx="305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Revenue Forecast by Segments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59818" y="2635957"/>
            <a:ext cx="305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Revenue and Costs Bridge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0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349" name="Google Shape;349;p30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30"/>
          <p:cNvSpPr/>
          <p:nvPr/>
        </p:nvSpPr>
        <p:spPr>
          <a:xfrm>
            <a:off x="0" y="-12036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Cost of Capital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03897"/>
              </p:ext>
            </p:extLst>
          </p:nvPr>
        </p:nvGraphicFramePr>
        <p:xfrm>
          <a:off x="562707" y="3595101"/>
          <a:ext cx="6849208" cy="2333708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968836">
                  <a:extLst>
                    <a:ext uri="{9D8B030D-6E8A-4147-A177-3AD203B41FA5}">
                      <a16:colId xmlns:a16="http://schemas.microsoft.com/office/drawing/2014/main" val="2017480574"/>
                    </a:ext>
                  </a:extLst>
                </a:gridCol>
                <a:gridCol w="1405088">
                  <a:extLst>
                    <a:ext uri="{9D8B030D-6E8A-4147-A177-3AD203B41FA5}">
                      <a16:colId xmlns:a16="http://schemas.microsoft.com/office/drawing/2014/main" val="2326559775"/>
                    </a:ext>
                  </a:extLst>
                </a:gridCol>
                <a:gridCol w="1542081">
                  <a:extLst>
                    <a:ext uri="{9D8B030D-6E8A-4147-A177-3AD203B41FA5}">
                      <a16:colId xmlns:a16="http://schemas.microsoft.com/office/drawing/2014/main" val="1681405692"/>
                    </a:ext>
                  </a:extLst>
                </a:gridCol>
                <a:gridCol w="1466602">
                  <a:extLst>
                    <a:ext uri="{9D8B030D-6E8A-4147-A177-3AD203B41FA5}">
                      <a16:colId xmlns:a16="http://schemas.microsoft.com/office/drawing/2014/main" val="3569480892"/>
                    </a:ext>
                  </a:extLst>
                </a:gridCol>
                <a:gridCol w="1466601">
                  <a:extLst>
                    <a:ext uri="{9D8B030D-6E8A-4147-A177-3AD203B41FA5}">
                      <a16:colId xmlns:a16="http://schemas.microsoft.com/office/drawing/2014/main" val="3416965554"/>
                    </a:ext>
                  </a:extLst>
                </a:gridCol>
              </a:tblGrid>
              <a:tr h="50490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D/E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Regressed Beta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Tax Rate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Unlevered Beta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66574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FIVE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0.0%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1.01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28.2%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1.01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314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DLTR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63.5%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0.79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-11.4%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0.75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160890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45.7%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0.69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9.1%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0.72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1956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BIG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104.5%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0.88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33.2%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0.80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504987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OLLI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2.2%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0.95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-2.1%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0.94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97535"/>
                  </a:ext>
                </a:extLst>
              </a:tr>
              <a:tr h="302945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Average</a:t>
                      </a:r>
                      <a:endParaRPr lang="en-US" sz="14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0.84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36308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38035"/>
              </p:ext>
            </p:extLst>
          </p:nvPr>
        </p:nvGraphicFramePr>
        <p:xfrm>
          <a:off x="7811026" y="1075067"/>
          <a:ext cx="3889772" cy="2383668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2491478">
                  <a:extLst>
                    <a:ext uri="{9D8B030D-6E8A-4147-A177-3AD203B41FA5}">
                      <a16:colId xmlns:a16="http://schemas.microsoft.com/office/drawing/2014/main" val="1734815350"/>
                    </a:ext>
                  </a:extLst>
                </a:gridCol>
                <a:gridCol w="1398294">
                  <a:extLst>
                    <a:ext uri="{9D8B030D-6E8A-4147-A177-3AD203B41FA5}">
                      <a16:colId xmlns:a16="http://schemas.microsoft.com/office/drawing/2014/main" val="2066723798"/>
                    </a:ext>
                  </a:extLst>
                </a:gridCol>
              </a:tblGrid>
              <a:tr h="513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WACC Computation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07672"/>
                  </a:ext>
                </a:extLst>
              </a:tr>
              <a:tr h="4674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10-Yr Treasury Bond Yield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2.70%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32417"/>
                  </a:ext>
                </a:extLst>
              </a:tr>
              <a:tr h="467477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 smtClean="0"/>
                        <a:t>Market Premium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7.59%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424580"/>
                  </a:ext>
                </a:extLst>
              </a:tr>
              <a:tr h="4674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Beta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0.84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65617"/>
                  </a:ext>
                </a:extLst>
              </a:tr>
              <a:tr h="4674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Cost of Equity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9.10%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896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085" y="1000926"/>
            <a:ext cx="3833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Capital Structure (Millions of USD)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56825"/>
              </p:ext>
            </p:extLst>
          </p:nvPr>
        </p:nvGraphicFramePr>
        <p:xfrm>
          <a:off x="4333935" y="1759473"/>
          <a:ext cx="277605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592">
                  <a:extLst>
                    <a:ext uri="{9D8B030D-6E8A-4147-A177-3AD203B41FA5}">
                      <a16:colId xmlns:a16="http://schemas.microsoft.com/office/drawing/2014/main" val="3319684432"/>
                    </a:ext>
                  </a:extLst>
                </a:gridCol>
                <a:gridCol w="694326">
                  <a:extLst>
                    <a:ext uri="{9D8B030D-6E8A-4147-A177-3AD203B41FA5}">
                      <a16:colId xmlns:a16="http://schemas.microsoft.com/office/drawing/2014/main" val="1983267711"/>
                    </a:ext>
                  </a:extLst>
                </a:gridCol>
                <a:gridCol w="857134">
                  <a:extLst>
                    <a:ext uri="{9D8B030D-6E8A-4147-A177-3AD203B41FA5}">
                      <a16:colId xmlns:a16="http://schemas.microsoft.com/office/drawing/2014/main" val="2379474034"/>
                    </a:ext>
                  </a:extLst>
                </a:gridCol>
              </a:tblGrid>
              <a:tr h="15310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Market Cap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6,681.8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100.0%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840799"/>
                  </a:ext>
                </a:extLst>
              </a:tr>
              <a:tr h="15310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ST Debt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59003"/>
                  </a:ext>
                </a:extLst>
              </a:tr>
              <a:tr h="15310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LT Debt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328217"/>
                  </a:ext>
                </a:extLst>
              </a:tr>
              <a:tr h="15310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Preferred Equity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65460"/>
                  </a:ext>
                </a:extLst>
              </a:tr>
              <a:tr h="15310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Total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6,681.8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100.0%</a:t>
                      </a:r>
                      <a:endParaRPr lang="en-US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914098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149965" y="1756331"/>
            <a:ext cx="237392" cy="230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49965" y="2036171"/>
            <a:ext cx="237392" cy="2307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51616" y="2321160"/>
            <a:ext cx="237392" cy="230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52201" y="2600388"/>
            <a:ext cx="237392" cy="230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0" y="1434053"/>
            <a:ext cx="3695723" cy="212803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506019" y="4038486"/>
            <a:ext cx="2941566" cy="1717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Cost of Capital 9.10%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90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3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409" name="Google Shape;409;p33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3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Enterprise Value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49438"/>
              </p:ext>
            </p:extLst>
          </p:nvPr>
        </p:nvGraphicFramePr>
        <p:xfrm>
          <a:off x="155071" y="1807135"/>
          <a:ext cx="3528906" cy="3871634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2148514">
                  <a:extLst>
                    <a:ext uri="{9D8B030D-6E8A-4147-A177-3AD203B41FA5}">
                      <a16:colId xmlns:a16="http://schemas.microsoft.com/office/drawing/2014/main" val="1295234804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434502306"/>
                    </a:ext>
                  </a:extLst>
                </a:gridCol>
              </a:tblGrid>
              <a:tr h="4529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Terminal Growth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After 2030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805244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Leisure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5.0%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64059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Fashion and Home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5.0%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8932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Party and Snack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5.0%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04419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COGS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5.0%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29947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SG&amp;A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2.5%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04369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% D&amp;A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2.5%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2598"/>
                  </a:ext>
                </a:extLst>
              </a:tr>
              <a:tr h="45294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Tax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21.0%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8134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23" y="1593708"/>
            <a:ext cx="4895225" cy="41740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4784" y="879232"/>
            <a:ext cx="2921455" cy="7473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DCF</a:t>
            </a:r>
            <a:endParaRPr lang="en-US" sz="12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03868606"/>
              </p:ext>
            </p:extLst>
          </p:nvPr>
        </p:nvGraphicFramePr>
        <p:xfrm>
          <a:off x="3548038" y="1331659"/>
          <a:ext cx="2264536" cy="25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472003" y="1329140"/>
            <a:ext cx="1547446" cy="8406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Calibri" panose="020F0502020204030204" pitchFamily="34" charset="0"/>
              </a:rPr>
              <a:t>11.1m as of Q3 2018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72003" y="2178561"/>
            <a:ext cx="1547446" cy="8323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24.6m using $42 exercise price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72003" y="3019189"/>
            <a:ext cx="1547446" cy="87580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$7,150.66m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4746" y="1221806"/>
            <a:ext cx="290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NOPLAT &amp; Free Cash Flow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71218" y="4518385"/>
            <a:ext cx="2089637" cy="136260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DCF Target Price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$</a:t>
            </a:r>
            <a:r>
              <a:rPr lang="en-US" altLang="zh-CN" sz="2800" b="1" dirty="0">
                <a:solidFill>
                  <a:srgbClr val="FF0000"/>
                </a:solidFill>
              </a:rPr>
              <a:t>128.24</a:t>
            </a:r>
            <a:endParaRPr lang="en-US" sz="2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373187" y="3947743"/>
            <a:ext cx="675925" cy="51874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4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429" name="Google Shape;429;p34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Justified Multiples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84" y="2739357"/>
            <a:ext cx="5035672" cy="326086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4700367" y="1271371"/>
            <a:ext cx="1668726" cy="994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Forward EBITDAR</a:t>
            </a:r>
          </a:p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$</a:t>
            </a:r>
            <a:r>
              <a:rPr lang="en-US" sz="1600" b="1" dirty="0" smtClean="0">
                <a:latin typeface="Calibri" panose="020F0502020204030204" pitchFamily="34" charset="0"/>
              </a:rPr>
              <a:t>459.35m</a:t>
            </a:r>
            <a:endParaRPr lang="en-US" sz="1600" b="1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-239464" y="830683"/>
          <a:ext cx="4468563" cy="513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Right Arrow 7"/>
          <p:cNvSpPr/>
          <p:nvPr/>
        </p:nvSpPr>
        <p:spPr>
          <a:xfrm>
            <a:off x="9689124" y="1573823"/>
            <a:ext cx="625924" cy="492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70816" y="1316079"/>
            <a:ext cx="1787992" cy="9945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Average Industry Forward EV/EBITDAR</a:t>
            </a:r>
          </a:p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15.32x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9741189" y="4286323"/>
            <a:ext cx="625924" cy="492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223369" y="4147762"/>
            <a:ext cx="1434863" cy="7473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Forward PEG 1.40x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421689" y="1145452"/>
            <a:ext cx="1579811" cy="13779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Price Target</a:t>
            </a:r>
          </a:p>
          <a:p>
            <a:pPr algn="ctr"/>
            <a:r>
              <a:rPr lang="en-US" altLang="zh-CN" sz="1600" b="1" dirty="0" smtClean="0"/>
              <a:t>$135.12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1689" y="3843537"/>
            <a:ext cx="1579811" cy="13779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Price Target</a:t>
            </a:r>
          </a:p>
          <a:p>
            <a:pPr algn="ctr"/>
            <a:r>
              <a:rPr lang="en-US" altLang="zh-CN" sz="1600" b="1" dirty="0" smtClean="0"/>
              <a:t>$132.01</a:t>
            </a:r>
            <a:endParaRPr lang="en-US" sz="1600" b="1" dirty="0"/>
          </a:p>
        </p:txBody>
      </p:sp>
      <p:sp>
        <p:nvSpPr>
          <p:cNvPr id="37" name="Right Arrow 36"/>
          <p:cNvSpPr/>
          <p:nvPr>
            <p:custDataLst>
              <p:tags r:id="rId1"/>
            </p:custDataLst>
          </p:nvPr>
        </p:nvSpPr>
        <p:spPr>
          <a:xfrm>
            <a:off x="3721653" y="1567190"/>
            <a:ext cx="625924" cy="492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6813466" y="1583909"/>
            <a:ext cx="625924" cy="492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5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449" name="Google Shape;449;p35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35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Target Price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34701973"/>
              </p:ext>
            </p:extLst>
          </p:nvPr>
        </p:nvGraphicFramePr>
        <p:xfrm>
          <a:off x="342900" y="659423"/>
          <a:ext cx="11421208" cy="574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4519444" y="4739380"/>
            <a:ext cx="31502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Target Price</a:t>
            </a:r>
          </a:p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$129.94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0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5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449" name="Google Shape;449;p35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35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Sensitivity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4339" y="905048"/>
            <a:ext cx="3456495" cy="782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</a:rPr>
              <a:t>Sensitivity Analysis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225346" y="905048"/>
            <a:ext cx="3799356" cy="782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</a:rPr>
              <a:t>Monte Carlo Simulation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477520" y="905048"/>
            <a:ext cx="3230638" cy="782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</a:rPr>
              <a:t>Scenario Analysis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70939" y="2321168"/>
            <a:ext cx="2488223" cy="104628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alibri" panose="020F0502020204030204" pitchFamily="34" charset="0"/>
              </a:rPr>
              <a:t>Bull Case</a:t>
            </a:r>
          </a:p>
          <a:p>
            <a:pPr algn="ctr"/>
            <a:r>
              <a:rPr lang="en-US" sz="3200" b="1" dirty="0" smtClean="0">
                <a:latin typeface="Calibri" panose="020F0502020204030204" pitchFamily="34" charset="0"/>
              </a:rPr>
              <a:t>$145.36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862147" y="3982916"/>
            <a:ext cx="2488223" cy="1046284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alibri" panose="020F0502020204030204" pitchFamily="34" charset="0"/>
              </a:rPr>
              <a:t>Bear Case</a:t>
            </a:r>
          </a:p>
          <a:p>
            <a:pPr algn="ctr"/>
            <a:r>
              <a:rPr lang="en-US" sz="3200" b="1" dirty="0" smtClean="0">
                <a:latin typeface="Calibri" panose="020F0502020204030204" pitchFamily="34" charset="0"/>
              </a:rPr>
              <a:t>$93.90</a:t>
            </a:r>
            <a:endParaRPr lang="en-US" sz="3200" b="1" dirty="0">
              <a:latin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68975"/>
              </p:ext>
            </p:extLst>
          </p:nvPr>
        </p:nvGraphicFramePr>
        <p:xfrm>
          <a:off x="124778" y="1753751"/>
          <a:ext cx="4104320" cy="4209300"/>
        </p:xfrm>
        <a:graphic>
          <a:graphicData uri="http://schemas.openxmlformats.org/drawingml/2006/table">
            <a:tbl>
              <a:tblPr firstRow="1" bandRow="1">
                <a:tableStyleId>{F2502728-D6D1-40D0-874C-E7E2BC204410}</a:tableStyleId>
              </a:tblPr>
              <a:tblGrid>
                <a:gridCol w="410432">
                  <a:extLst>
                    <a:ext uri="{9D8B030D-6E8A-4147-A177-3AD203B41FA5}">
                      <a16:colId xmlns:a16="http://schemas.microsoft.com/office/drawing/2014/main" val="2671822025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2653815016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1189380256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874963423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3290295152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1071971028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3005307176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617053812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3946745019"/>
                    </a:ext>
                  </a:extLst>
                </a:gridCol>
                <a:gridCol w="410432">
                  <a:extLst>
                    <a:ext uri="{9D8B030D-6E8A-4147-A177-3AD203B41FA5}">
                      <a16:colId xmlns:a16="http://schemas.microsoft.com/office/drawing/2014/main" val="4193501805"/>
                    </a:ext>
                  </a:extLst>
                </a:gridCol>
              </a:tblGrid>
              <a:tr h="253755"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Value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of Operation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15540"/>
                  </a:ext>
                </a:extLst>
              </a:tr>
              <a:tr h="2537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Calibri" panose="020F0502020204030204" pitchFamily="34" charset="0"/>
                        </a:rPr>
                        <a:t>WACC</a:t>
                      </a:r>
                      <a:endParaRPr lang="en-US" sz="1100" b="1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Terminal</a:t>
                      </a:r>
                      <a:r>
                        <a:rPr lang="en-US" sz="1200" b="1" baseline="0" dirty="0" smtClean="0">
                          <a:latin typeface="Calibri" panose="020F0502020204030204" pitchFamily="34" charset="0"/>
                        </a:rPr>
                        <a:t> Growth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05205"/>
                  </a:ext>
                </a:extLst>
              </a:tr>
              <a:tr h="338340">
                <a:tc vMerge="1"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837386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142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147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154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164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178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201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220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06720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126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129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133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139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146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158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176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210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278999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214892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883827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41707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149250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120 </a:t>
                      </a: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125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287271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8068"/>
                  </a:ext>
                </a:extLst>
              </a:tr>
              <a:tr h="338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78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80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83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88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92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96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101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104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109 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04017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50562" y="4193880"/>
            <a:ext cx="60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128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14" y="1824087"/>
            <a:ext cx="4496712" cy="4040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032374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60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33196" y="5378823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80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25056" y="5378823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216916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120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02398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140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000636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160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386118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180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766506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200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151988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220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566063" y="5378824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240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892988" y="2267378"/>
            <a:ext cx="627527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$129.94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61410" y="1918447"/>
            <a:ext cx="699014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9% Upside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88371" y="3667186"/>
            <a:ext cx="890098" cy="28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9% Downside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24603" y="4691150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200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24604" y="4233931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400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824604" y="3785693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600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24604" y="3318921"/>
            <a:ext cx="385482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800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61948" y="2809599"/>
            <a:ext cx="448138" cy="239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761947" y="2334465"/>
            <a:ext cx="448138" cy="239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1200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761946" y="1904156"/>
            <a:ext cx="448138" cy="239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1400</a:t>
            </a:r>
          </a:p>
        </p:txBody>
      </p:sp>
    </p:spTree>
    <p:extLst>
      <p:ext uri="{BB962C8B-B14F-4D97-AF65-F5344CB8AC3E}">
        <p14:creationId xmlns:p14="http://schemas.microsoft.com/office/powerpoint/2010/main" val="7351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53"/>
          <p:cNvPicPr preferRelativeResize="0"/>
          <p:nvPr/>
        </p:nvPicPr>
        <p:blipFill rotWithShape="1">
          <a:blip r:embed="rId3">
            <a:alphaModFix/>
          </a:blip>
          <a:srcRect l="25621" t="80525" r="22292" b="3520"/>
          <a:stretch/>
        </p:blipFill>
        <p:spPr>
          <a:xfrm rot="5400000">
            <a:off x="-2289312" y="3458712"/>
            <a:ext cx="5718324" cy="1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3"/>
          <p:cNvPicPr preferRelativeResize="0"/>
          <p:nvPr/>
        </p:nvPicPr>
        <p:blipFill rotWithShape="1">
          <a:blip r:embed="rId3">
            <a:alphaModFix/>
          </a:blip>
          <a:srcRect l="27717" t="80525" r="18648" b="3520"/>
          <a:stretch/>
        </p:blipFill>
        <p:spPr>
          <a:xfrm rot="-5400000">
            <a:off x="8347000" y="3032825"/>
            <a:ext cx="6587750" cy="11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53"/>
          <p:cNvSpPr/>
          <p:nvPr/>
        </p:nvSpPr>
        <p:spPr>
          <a:xfrm>
            <a:off x="-1" y="0"/>
            <a:ext cx="12192000" cy="14382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Investment Risks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53"/>
          <p:cNvPicPr preferRelativeResize="0"/>
          <p:nvPr/>
        </p:nvPicPr>
        <p:blipFill rotWithShape="1">
          <a:blip r:embed="rId4">
            <a:alphaModFix/>
          </a:blip>
          <a:srcRect t="7045"/>
          <a:stretch/>
        </p:blipFill>
        <p:spPr>
          <a:xfrm>
            <a:off x="880088" y="1430876"/>
            <a:ext cx="10431826" cy="5454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5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38275"/>
            <a:ext cx="12191998" cy="5413976"/>
          </a:xfrm>
          <a:prstGeom prst="rect">
            <a:avLst/>
          </a:prstGeom>
        </p:spPr>
      </p:pic>
      <p:sp>
        <p:nvSpPr>
          <p:cNvPr id="122" name="Google Shape;122;p15"/>
          <p:cNvSpPr/>
          <p:nvPr/>
        </p:nvSpPr>
        <p:spPr>
          <a:xfrm>
            <a:off x="-1" y="0"/>
            <a:ext cx="12192000" cy="1438275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Business Description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3322" y="6010101"/>
          <a:ext cx="11941695" cy="78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Risk Matrix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52" y="828286"/>
            <a:ext cx="8850881" cy="51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3322" y="6010101"/>
          <a:ext cx="11941695" cy="78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632" y="871341"/>
            <a:ext cx="3979822" cy="2595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9665" y="848619"/>
            <a:ext cx="4014660" cy="261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736" y="3557347"/>
            <a:ext cx="6547830" cy="2452754"/>
          </a:xfrm>
          <a:prstGeom prst="rect">
            <a:avLst/>
          </a:prstGeom>
        </p:spPr>
      </p:pic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Economic Outlook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09843864"/>
              </p:ext>
            </p:extLst>
          </p:nvPr>
        </p:nvGraphicFramePr>
        <p:xfrm>
          <a:off x="81607" y="1642975"/>
          <a:ext cx="3809077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" name="Rectangle 7"/>
          <p:cNvSpPr/>
          <p:nvPr/>
        </p:nvSpPr>
        <p:spPr>
          <a:xfrm>
            <a:off x="4957482" y="3557347"/>
            <a:ext cx="788894" cy="225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3322" y="6010101"/>
          <a:ext cx="11941695" cy="78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Leasing Obligation Coverage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06823" y="1877435"/>
            <a:ext cx="226536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Leasing Obligations vs. FCF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11" y="2172710"/>
            <a:ext cx="4955371" cy="3837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14" y="2170524"/>
            <a:ext cx="4955371" cy="3839577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6435814" y="1882197"/>
            <a:ext cx="275301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B9BD5"/>
                </a:solidFill>
                <a:latin typeface="Calibri" panose="020F0502020204030204" pitchFamily="34" charset="0"/>
              </a:rPr>
              <a:t>Leasing Obligations Coverage Ratio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38672" y="851300"/>
            <a:ext cx="3831248" cy="9416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Potential high leverage from leasing obligations?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97875" y="851300"/>
            <a:ext cx="3831248" cy="9416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Could expansion drive FCF to offset leasing obligations?</a:t>
            </a:r>
          </a:p>
        </p:txBody>
      </p:sp>
    </p:spTree>
    <p:extLst>
      <p:ext uri="{BB962C8B-B14F-4D97-AF65-F5344CB8AC3E}">
        <p14:creationId xmlns:p14="http://schemas.microsoft.com/office/powerpoint/2010/main" val="40381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3322" y="6010101"/>
          <a:ext cx="11941695" cy="78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Pri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30" y="2614090"/>
            <a:ext cx="4312317" cy="29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263730" y="2332958"/>
            <a:ext cx="226536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Price Comparison to Amazon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631971" y="2309849"/>
            <a:ext cx="2812514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B9BD5"/>
                </a:solidFill>
                <a:latin typeface="Calibri" panose="020F0502020204030204" pitchFamily="34" charset="0"/>
              </a:rPr>
              <a:t>Sales per Employee Comparison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667831" y="5481746"/>
            <a:ext cx="100595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Competitive Risks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50" y="2577814"/>
            <a:ext cx="4312317" cy="296191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338671" y="1271853"/>
            <a:ext cx="4237375" cy="9416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E-commerce giant might take away foot traffic for FIVE?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67831" y="1271853"/>
            <a:ext cx="4231636" cy="9416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</a:rPr>
              <a:t>Lower sales per employee because FIVE is overstaffed or bad training? What is the indication?</a:t>
            </a:r>
          </a:p>
        </p:txBody>
      </p:sp>
    </p:spTree>
    <p:extLst>
      <p:ext uri="{BB962C8B-B14F-4D97-AF65-F5344CB8AC3E}">
        <p14:creationId xmlns:p14="http://schemas.microsoft.com/office/powerpoint/2010/main" val="16277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3322" y="6010101"/>
          <a:ext cx="11941695" cy="78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Other Risks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578832" y="846361"/>
          <a:ext cx="10738000" cy="509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85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206"/>
            <a:ext cx="12191999" cy="60681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75170965"/>
              </p:ext>
            </p:extLst>
          </p:nvPr>
        </p:nvGraphicFramePr>
        <p:xfrm>
          <a:off x="581272" y="1081454"/>
          <a:ext cx="6742720" cy="526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8106506" y="1894742"/>
            <a:ext cx="2681654" cy="15430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HOLD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5.0%</a:t>
            </a:r>
          </a:p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06506" y="4001061"/>
            <a:ext cx="2681654" cy="166118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alibri" panose="020F0502020204030204" pitchFamily="34" charset="0"/>
              </a:rPr>
              <a:t>Target Price</a:t>
            </a:r>
          </a:p>
          <a:p>
            <a:pPr algn="ctr"/>
            <a:r>
              <a:rPr lang="en-US" sz="3600" b="1" dirty="0" smtClean="0">
                <a:latin typeface="Calibri" panose="020F0502020204030204" pitchFamily="34" charset="0"/>
              </a:rPr>
              <a:t>$129.94</a:t>
            </a:r>
            <a:endParaRPr lang="en-US" sz="3600" b="1" dirty="0">
              <a:latin typeface="Calibri" panose="020F0502020204030204" pitchFamily="34" charset="0"/>
            </a:endParaRPr>
          </a:p>
        </p:txBody>
      </p:sp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206"/>
            <a:ext cx="12191999" cy="6068100"/>
          </a:xfrm>
          <a:prstGeom prst="rect">
            <a:avLst/>
          </a:prstGeom>
        </p:spPr>
      </p:pic>
      <p:sp>
        <p:nvSpPr>
          <p:cNvPr id="8" name="Google Shape;982;p53"/>
          <p:cNvSpPr/>
          <p:nvPr/>
        </p:nvSpPr>
        <p:spPr>
          <a:xfrm>
            <a:off x="-1" y="0"/>
            <a:ext cx="12192000" cy="14382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3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ncome cl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7" y="2127528"/>
            <a:ext cx="4845458" cy="329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83105" y="1577789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Store Visit by Income Classes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002228" y="1550894"/>
            <a:ext cx="3024281" cy="31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Average Store Visit Time Spent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 descr="visit ti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28" y="2009677"/>
            <a:ext cx="3315353" cy="378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83105" y="59285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FIVE Investor Presentation 2017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6940268" y="59285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FIVE Investor Presentation 2017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9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2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82707" y="1805452"/>
            <a:ext cx="3505200" cy="22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Revenue and EPS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5" descr="Rev grow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7" y="2270963"/>
            <a:ext cx="5426960" cy="325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RO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77" y="2270962"/>
            <a:ext cx="5130987" cy="325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12777" y="1792748"/>
            <a:ext cx="218598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ROIC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82707" y="56237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612777" y="56237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3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84094" y="1576201"/>
            <a:ext cx="218598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Net Operating Cycle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" y="2052077"/>
            <a:ext cx="5283960" cy="3541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466728" y="1587313"/>
            <a:ext cx="2089150" cy="20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FCF Growth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 descr="FC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28" y="2052077"/>
            <a:ext cx="5492190" cy="3541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612777" y="56237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4094" y="5623763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l="18851" t="6040" r="19742" b="4991"/>
          <a:stretch/>
        </p:blipFill>
        <p:spPr>
          <a:xfrm>
            <a:off x="8626807" y="1752725"/>
            <a:ext cx="3369993" cy="3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/>
          <p:nvPr/>
        </p:nvSpPr>
        <p:spPr>
          <a:xfrm>
            <a:off x="0" y="-3251"/>
            <a:ext cx="12192000" cy="9306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Diversified Segments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779675" y="1234362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Candy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2281950" y="123435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Party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779675" y="244000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Room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779675" y="364565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66666"/>
                </a:solidFill>
              </a:rPr>
              <a:t>Sports</a:t>
            </a:r>
            <a:endParaRPr sz="1100" b="1">
              <a:solidFill>
                <a:srgbClr val="666666"/>
              </a:solidFill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779675" y="4851299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Create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2281950" y="244000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Style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2281950" y="485130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Now</a:t>
            </a: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2308050" y="3645650"/>
            <a:ext cx="934800" cy="9306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66666"/>
                </a:solidFill>
              </a:rPr>
              <a:t>Tech</a:t>
            </a:r>
            <a:endParaRPr sz="1200" b="1">
              <a:solidFill>
                <a:srgbClr val="666666"/>
              </a:solidFill>
            </a:endParaRPr>
          </a:p>
        </p:txBody>
      </p:sp>
      <p:grpSp>
        <p:nvGrpSpPr>
          <p:cNvPr id="235" name="Google Shape;235;p29"/>
          <p:cNvGrpSpPr/>
          <p:nvPr/>
        </p:nvGrpSpPr>
        <p:grpSpPr>
          <a:xfrm>
            <a:off x="155071" y="6010101"/>
            <a:ext cx="11938186" cy="784800"/>
            <a:chOff x="1749" y="0"/>
            <a:chExt cx="11938186" cy="784800"/>
          </a:xfrm>
        </p:grpSpPr>
        <p:sp>
          <p:nvSpPr>
            <p:cNvPr id="236" name="Google Shape;236;p29"/>
            <p:cNvSpPr/>
            <p:nvPr/>
          </p:nvSpPr>
          <p:spPr>
            <a:xfrm>
              <a:off x="1749" y="0"/>
              <a:ext cx="2058300" cy="784800"/>
            </a:xfrm>
            <a:prstGeom prst="homePlate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 txBox="1"/>
            <p:nvPr/>
          </p:nvSpPr>
          <p:spPr>
            <a:xfrm>
              <a:off x="1749" y="0"/>
              <a:ext cx="1862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648397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 txBox="1"/>
            <p:nvPr/>
          </p:nvSpPr>
          <p:spPr>
            <a:xfrm>
              <a:off x="2040866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295044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3687513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4941692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5334161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6588340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 txBox="1"/>
            <p:nvPr/>
          </p:nvSpPr>
          <p:spPr>
            <a:xfrm>
              <a:off x="6980809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234988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8627457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9881635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 txBox="1"/>
            <p:nvPr/>
          </p:nvSpPr>
          <p:spPr>
            <a:xfrm>
              <a:off x="10274104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p29"/>
          <p:cNvPicPr preferRelativeResize="0"/>
          <p:nvPr/>
        </p:nvPicPr>
        <p:blipFill rotWithShape="1">
          <a:blip r:embed="rId4">
            <a:alphaModFix/>
          </a:blip>
          <a:srcRect r="23763"/>
          <a:stretch/>
        </p:blipFill>
        <p:spPr>
          <a:xfrm>
            <a:off x="3904700" y="1823050"/>
            <a:ext cx="4014024" cy="3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/>
          <p:nvPr/>
        </p:nvSpPr>
        <p:spPr>
          <a:xfrm rot="402503">
            <a:off x="3246565" y="4705043"/>
            <a:ext cx="850515" cy="658833"/>
          </a:xfrm>
          <a:custGeom>
            <a:avLst/>
            <a:gdLst/>
            <a:ahLst/>
            <a:cxnLst/>
            <a:rect l="l" t="t" r="r" b="b"/>
            <a:pathLst>
              <a:path w="36866" h="29335" extrusionOk="0">
                <a:moveTo>
                  <a:pt x="0" y="29335"/>
                </a:moveTo>
                <a:cubicBezTo>
                  <a:pt x="15042" y="24823"/>
                  <a:pt x="29850" y="14050"/>
                  <a:pt x="36866" y="0"/>
                </a:cubicBezTo>
              </a:path>
            </a:pathLst>
          </a:cu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Google Shape;252;p29"/>
          <p:cNvSpPr txBox="1"/>
          <p:nvPr/>
        </p:nvSpPr>
        <p:spPr>
          <a:xfrm>
            <a:off x="3904700" y="1581475"/>
            <a:ext cx="376500" cy="19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 rot="-7404329">
            <a:off x="3136381" y="1578315"/>
            <a:ext cx="1080748" cy="450641"/>
          </a:xfrm>
          <a:custGeom>
            <a:avLst/>
            <a:gdLst/>
            <a:ahLst/>
            <a:cxnLst/>
            <a:rect l="l" t="t" r="r" b="b"/>
            <a:pathLst>
              <a:path w="36866" h="29335" extrusionOk="0">
                <a:moveTo>
                  <a:pt x="0" y="29335"/>
                </a:moveTo>
                <a:cubicBezTo>
                  <a:pt x="15042" y="24823"/>
                  <a:pt x="29850" y="14050"/>
                  <a:pt x="36866" y="0"/>
                </a:cubicBezTo>
              </a:path>
            </a:pathLst>
          </a:custGeom>
          <a:noFill/>
          <a:ln w="381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54" name="Google Shape;254;p29"/>
          <p:cNvCxnSpPr>
            <a:stCxn id="232" idx="6"/>
          </p:cNvCxnSpPr>
          <p:nvPr/>
        </p:nvCxnSpPr>
        <p:spPr>
          <a:xfrm>
            <a:off x="3216750" y="2905300"/>
            <a:ext cx="430200" cy="5931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9"/>
          <p:cNvCxnSpPr/>
          <p:nvPr/>
        </p:nvCxnSpPr>
        <p:spPr>
          <a:xfrm rot="10800000" flipH="1">
            <a:off x="3627200" y="3478550"/>
            <a:ext cx="564900" cy="99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9"/>
          <p:cNvSpPr txBox="1"/>
          <p:nvPr/>
        </p:nvSpPr>
        <p:spPr>
          <a:xfrm>
            <a:off x="9913763" y="3140100"/>
            <a:ext cx="93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24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 rot="5400000">
            <a:off x="7631250" y="3246150"/>
            <a:ext cx="1625400" cy="365700"/>
          </a:xfrm>
          <a:prstGeom prst="triangle">
            <a:avLst>
              <a:gd name="adj" fmla="val 51828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4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92503" y="1686205"/>
            <a:ext cx="4346295" cy="37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Balance Sheet Forecast Assumptions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3" name="Picture 3" descr="BS Forec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01" y="2112728"/>
            <a:ext cx="3868927" cy="42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470929" y="1686205"/>
            <a:ext cx="5102506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Income Statement Forecast Assumptions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5" name="Picture 5" descr="IS Forec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6" y="2062723"/>
            <a:ext cx="4666018" cy="426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92503" y="6412657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542646" y="6412657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,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5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WA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0" y="1452280"/>
            <a:ext cx="4658363" cy="16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697659" y="1105925"/>
            <a:ext cx="2089151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WACC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5" y="1452280"/>
            <a:ext cx="6458220" cy="5145743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612195" y="1105925"/>
            <a:ext cx="2089151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Base Case DCF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97659" y="6412657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 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6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Base 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5" y="1068296"/>
            <a:ext cx="7098173" cy="451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6147" name="Picture 3" descr="FC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4" y="5595190"/>
            <a:ext cx="7098173" cy="118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22495" y="734831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Base Case DCF – Pro Forma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7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26" y="2303082"/>
            <a:ext cx="10058400" cy="211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26" y="4773923"/>
            <a:ext cx="10058400" cy="1759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26" y="1070126"/>
            <a:ext cx="10058400" cy="94388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29626" y="744693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EBITDAR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29626" y="1976733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EV</a:t>
            </a:r>
            <a:r>
              <a:rPr kumimoji="0" lang="en-US" altLang="en-US" sz="20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Multiples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229626" y="4386841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Price</a:t>
            </a:r>
            <a:r>
              <a:rPr kumimoji="0" lang="en-US" altLang="en-US" sz="20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Multiples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29626" y="6499446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200" b="1" i="0" u="none" strike="noStrike" cap="none" normalizeH="0" dirty="0" err="1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Factset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8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tock op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25" y="1612059"/>
            <a:ext cx="6254404" cy="442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992625" y="989105"/>
            <a:ext cx="381158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Black-Scholes Option Model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92625" y="6033247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9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7" y="1488141"/>
            <a:ext cx="6308626" cy="5009256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137647" y="1020575"/>
            <a:ext cx="381158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Bull Case DCF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137647" y="6499480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10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137647" y="1020575"/>
            <a:ext cx="381158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Bear Case DCF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7" y="1380096"/>
            <a:ext cx="6544235" cy="5183739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137647" y="6563835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Team Assessment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11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1sGxceqUoQAA29bYJ7pFXUddUBMSl6_0HYcjyyivNo05nIwIFpWxNB5LbNmyYozBb5uuNSXEs4ARVxPmjvpEehZVAbOPPpJ_PgeAjy_lqSsy5oyXq5nPFiHXzm5nHFETNZiiRoT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0" y="2607516"/>
            <a:ext cx="5747965" cy="299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2fYoNloQRqyN_MTGXiLIKJscXSfQ767OuegjTozKAid6zHf1JAag8hBDUgrfRkn3rMcLq936yp5De1Oa10np4ZvwndS2Iyp3U5FzmqTUAG3XxVBB9LLzM0bC0wP7b5-Ccyac1e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46" y="2607516"/>
            <a:ext cx="5747965" cy="299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39070" y="2134222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Consumer Spending vs. CEI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237846" y="2134222"/>
            <a:ext cx="3469340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U.S. Demographics</a:t>
            </a:r>
            <a:r>
              <a:rPr kumimoji="0" lang="en-US" altLang="en-US" sz="20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by Ages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9070" y="5630708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Bloomberg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12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Emplo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7" y="2043952"/>
            <a:ext cx="5493553" cy="389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13766" y="1456484"/>
            <a:ext cx="265514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Total Employment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77" y="2043952"/>
            <a:ext cx="6117342" cy="3899648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910477" y="1479176"/>
            <a:ext cx="2892864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Net Advertising</a:t>
            </a:r>
            <a:r>
              <a:rPr kumimoji="0" lang="en-US" altLang="en-US" sz="20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Spending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997389" y="5943600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err="1" smtClean="0">
                <a:solidFill>
                  <a:srgbClr val="5B9BD5"/>
                </a:solidFill>
                <a:latin typeface="Calibri" panose="020F0502020204030204" pitchFamily="34" charset="0"/>
              </a:rPr>
              <a:t>eMarketer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 Retail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13766" y="5942514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err="1" smtClean="0">
                <a:solidFill>
                  <a:srgbClr val="5B9BD5"/>
                </a:solidFill>
                <a:latin typeface="Calibri" panose="020F0502020204030204" pitchFamily="34" charset="0"/>
              </a:rPr>
              <a:t>eMarketer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 Retail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7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13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6" name="Picture 2" descr="M Score Module 2019 j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1" y="1314637"/>
            <a:ext cx="5086164" cy="523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1267" name="Picture 3" descr="Z Score Mod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30" y="1314637"/>
            <a:ext cx="5412092" cy="523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14001" y="6553067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NYU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166" name="Google Shape;166;p17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7"/>
          <p:cNvSpPr/>
          <p:nvPr/>
        </p:nvSpPr>
        <p:spPr>
          <a:xfrm>
            <a:off x="0" y="-3251"/>
            <a:ext cx="12192000" cy="9306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Geographical Regions</a:t>
            </a:r>
            <a:endParaRPr sz="6000" b="1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7349600" y="3279950"/>
            <a:ext cx="697800" cy="57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3">
            <a:alphaModFix/>
          </a:blip>
          <a:srcRect l="6601" r="6766"/>
          <a:stretch/>
        </p:blipFill>
        <p:spPr>
          <a:xfrm>
            <a:off x="0" y="1174762"/>
            <a:ext cx="7349599" cy="4587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" name="Google Shape;183;p17"/>
          <p:cNvGraphicFramePr/>
          <p:nvPr>
            <p:extLst>
              <p:ext uri="{D42A27DB-BD31-4B8C-83A1-F6EECF244321}">
                <p14:modId xmlns:p14="http://schemas.microsoft.com/office/powerpoint/2010/main" val="3568573724"/>
              </p:ext>
            </p:extLst>
          </p:nvPr>
        </p:nvGraphicFramePr>
        <p:xfrm>
          <a:off x="8352200" y="2023775"/>
          <a:ext cx="3360275" cy="3086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</a:t>
                      </a:r>
                      <a:endParaRPr sz="1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 sz="1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2019E</a:t>
                      </a:r>
                      <a:endParaRPr sz="1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South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295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359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Northeast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251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midwest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West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896</a:t>
                      </a:r>
                      <a:endParaRPr sz="1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1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3;p35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Appendix 14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2" y="1731273"/>
            <a:ext cx="7925906" cy="452500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28882" y="1308846"/>
            <a:ext cx="4500836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Digital</a:t>
            </a:r>
            <a:r>
              <a:rPr kumimoji="0" lang="en-US" altLang="en-US" sz="20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Marketing/Social Media Effort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428882" y="6256279"/>
            <a:ext cx="3439272" cy="4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Source: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1200" b="1" dirty="0" err="1" smtClean="0">
                <a:solidFill>
                  <a:srgbClr val="5B9BD5"/>
                </a:solidFill>
                <a:latin typeface="Calibri" panose="020F0502020204030204" pitchFamily="34" charset="0"/>
              </a:rPr>
              <a:t>eMarketer</a:t>
            </a:r>
            <a:r>
              <a:rPr lang="en-US" altLang="en-US" sz="1200" b="1" dirty="0" smtClean="0">
                <a:solidFill>
                  <a:srgbClr val="5B9BD5"/>
                </a:solidFill>
                <a:latin typeface="Calibri" panose="020F0502020204030204" pitchFamily="34" charset="0"/>
              </a:rPr>
              <a:t> Retail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38" y="2114225"/>
            <a:ext cx="2878725" cy="247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0" y="1239950"/>
            <a:ext cx="12192000" cy="8121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0" y="-3251"/>
            <a:ext cx="12192000" cy="9306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Unique Model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155071" y="6010101"/>
            <a:ext cx="11938186" cy="784800"/>
            <a:chOff x="1749" y="0"/>
            <a:chExt cx="11938186" cy="784800"/>
          </a:xfrm>
        </p:grpSpPr>
        <p:sp>
          <p:nvSpPr>
            <p:cNvPr id="195" name="Google Shape;195;p18"/>
            <p:cNvSpPr/>
            <p:nvPr/>
          </p:nvSpPr>
          <p:spPr>
            <a:xfrm>
              <a:off x="1749" y="0"/>
              <a:ext cx="2058300" cy="784800"/>
            </a:xfrm>
            <a:prstGeom prst="homePlate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1749" y="0"/>
              <a:ext cx="1862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648397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2040866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3295044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 txBox="1"/>
            <p:nvPr/>
          </p:nvSpPr>
          <p:spPr>
            <a:xfrm>
              <a:off x="3687513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4941692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5334161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6588340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6980809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8234988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8627457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9881635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10274104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Google Shape;209;p18"/>
          <p:cNvPicPr preferRelativeResize="0"/>
          <p:nvPr/>
        </p:nvPicPr>
        <p:blipFill rotWithShape="1">
          <a:blip r:embed="rId4">
            <a:alphaModFix/>
          </a:blip>
          <a:srcRect t="12967"/>
          <a:stretch/>
        </p:blipFill>
        <p:spPr>
          <a:xfrm>
            <a:off x="105924" y="2443288"/>
            <a:ext cx="3518050" cy="20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 rot="-993452">
            <a:off x="650429" y="2821119"/>
            <a:ext cx="1916990" cy="157094"/>
          </a:xfrm>
          <a:prstGeom prst="rightArrow">
            <a:avLst>
              <a:gd name="adj1" fmla="val 56851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388" y="3987996"/>
            <a:ext cx="3172574" cy="20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/>
          <p:nvPr/>
        </p:nvSpPr>
        <p:spPr>
          <a:xfrm>
            <a:off x="0" y="1239950"/>
            <a:ext cx="2006400" cy="8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High Growth Strategy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164713" y="2443300"/>
            <a:ext cx="213000" cy="181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975" y="2912864"/>
            <a:ext cx="508200" cy="5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/>
          <p:nvPr/>
        </p:nvSpPr>
        <p:spPr>
          <a:xfrm>
            <a:off x="2198334" y="1430600"/>
            <a:ext cx="1805700" cy="430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Store Openings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4588375" y="1430600"/>
            <a:ext cx="2006400" cy="430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Densification Strategy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7198650" y="1430588"/>
            <a:ext cx="2332200" cy="430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Brand Awareness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10158596" y="1430600"/>
            <a:ext cx="1630500" cy="430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Revenue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/>
          <p:nvPr/>
        </p:nvSpPr>
        <p:spPr>
          <a:xfrm rot="5400000">
            <a:off x="4104538" y="1555250"/>
            <a:ext cx="379500" cy="1815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/>
          <p:nvPr/>
        </p:nvSpPr>
        <p:spPr>
          <a:xfrm rot="5400000">
            <a:off x="6700988" y="1555250"/>
            <a:ext cx="379500" cy="1815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5400000">
            <a:off x="9654975" y="1555250"/>
            <a:ext cx="379500" cy="1815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4123813" y="2989955"/>
            <a:ext cx="1811338" cy="231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Multiple Store Openings</a:t>
            </a:r>
            <a:endParaRPr sz="1100" b="1" dirty="0"/>
          </a:p>
        </p:txBody>
      </p:sp>
      <p:sp>
        <p:nvSpPr>
          <p:cNvPr id="223" name="Google Shape;223;p18"/>
          <p:cNvSpPr txBox="1"/>
          <p:nvPr/>
        </p:nvSpPr>
        <p:spPr>
          <a:xfrm>
            <a:off x="841500" y="4953738"/>
            <a:ext cx="2046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Average new store growth </a:t>
            </a: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16.5% </a:t>
            </a:r>
            <a:r>
              <a:rPr lang="en-US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YoY</a:t>
            </a:r>
            <a:endParaRPr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8"/>
          <p:cNvCxnSpPr>
            <a:stCxn id="213" idx="6"/>
            <a:endCxn id="214" idx="0"/>
          </p:cNvCxnSpPr>
          <p:nvPr/>
        </p:nvCxnSpPr>
        <p:spPr>
          <a:xfrm>
            <a:off x="3377713" y="2534050"/>
            <a:ext cx="614362" cy="378814"/>
          </a:xfrm>
          <a:prstGeom prst="bentConnector2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8"/>
          <p:cNvSpPr/>
          <p:nvPr/>
        </p:nvSpPr>
        <p:spPr>
          <a:xfrm rot="10800000">
            <a:off x="3884826" y="2670134"/>
            <a:ext cx="214500" cy="141300"/>
          </a:xfrm>
          <a:prstGeom prst="triangle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970400" y="4588675"/>
            <a:ext cx="1630500" cy="2961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3909787" y="3172734"/>
            <a:ext cx="2250913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-US" sz="1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Cuts pre opening costs</a:t>
            </a:r>
            <a:endParaRPr sz="12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-US" sz="1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Lowers distribution costs</a:t>
            </a:r>
            <a:endParaRPr sz="12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-US" sz="1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Increases Awareness</a:t>
            </a:r>
            <a:endParaRPr sz="12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8"/>
          <p:cNvCxnSpPr>
            <a:stCxn id="227" idx="2"/>
            <a:endCxn id="211" idx="1"/>
          </p:cNvCxnSpPr>
          <p:nvPr/>
        </p:nvCxnSpPr>
        <p:spPr>
          <a:xfrm rot="16200000" flipH="1">
            <a:off x="4729142" y="4093536"/>
            <a:ext cx="1204348" cy="592144"/>
          </a:xfrm>
          <a:prstGeom prst="bentConnector2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18"/>
          <p:cNvSpPr/>
          <p:nvPr/>
        </p:nvSpPr>
        <p:spPr>
          <a:xfrm rot="5400000">
            <a:off x="5258675" y="4918434"/>
            <a:ext cx="214500" cy="141300"/>
          </a:xfrm>
          <a:prstGeom prst="triangle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6628704" y="3284917"/>
            <a:ext cx="1630500" cy="2961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 txBox="1"/>
          <p:nvPr/>
        </p:nvSpPr>
        <p:spPr>
          <a:xfrm>
            <a:off x="7069934" y="2929950"/>
            <a:ext cx="15918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8"/>
          <p:cNvCxnSpPr>
            <a:stCxn id="211" idx="3"/>
            <a:endCxn id="191" idx="1"/>
          </p:cNvCxnSpPr>
          <p:nvPr/>
        </p:nvCxnSpPr>
        <p:spPr>
          <a:xfrm flipV="1">
            <a:off x="8799962" y="3349980"/>
            <a:ext cx="364476" cy="1641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/>
          <p:nvPr/>
        </p:nvSpPr>
        <p:spPr>
          <a:xfrm>
            <a:off x="8874950" y="4170938"/>
            <a:ext cx="214500" cy="141300"/>
          </a:xfrm>
          <a:prstGeom prst="triangle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6461650" y="2292101"/>
            <a:ext cx="2076388" cy="93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Brand Awareness has increased by over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lang="en-US" sz="16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since 2015</a:t>
            </a:r>
            <a:endParaRPr sz="16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8151423" y="4108309"/>
            <a:ext cx="251400" cy="231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 rot="10800000">
            <a:off x="9788550" y="4673657"/>
            <a:ext cx="1630500" cy="2961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9417460" y="4953738"/>
            <a:ext cx="239891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Revenue Growth </a:t>
            </a:r>
            <a:r>
              <a:rPr lang="en-US" b="1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CAGR 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38274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-1" y="0"/>
            <a:ext cx="12192000" cy="1438275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Industry Overview</a:t>
            </a:r>
            <a:endParaRPr sz="72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/>
          <p:cNvGrpSpPr/>
          <p:nvPr/>
        </p:nvGrpSpPr>
        <p:grpSpPr>
          <a:xfrm>
            <a:off x="155071" y="6010101"/>
            <a:ext cx="11938195" cy="784937"/>
            <a:chOff x="1749" y="0"/>
            <a:chExt cx="11938195" cy="784937"/>
          </a:xfrm>
        </p:grpSpPr>
        <p:sp>
          <p:nvSpPr>
            <p:cNvPr id="249" name="Google Shape;249;p20"/>
            <p:cNvSpPr/>
            <p:nvPr/>
          </p:nvSpPr>
          <p:spPr>
            <a:xfrm>
              <a:off x="1749" y="0"/>
              <a:ext cx="2058309" cy="784937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1749" y="0"/>
              <a:ext cx="1862075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648397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 txBox="1"/>
            <p:nvPr/>
          </p:nvSpPr>
          <p:spPr>
            <a:xfrm>
              <a:off x="2040866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3295044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3687513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941692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5334161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6588340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6980809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234988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8627457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9881635" y="0"/>
              <a:ext cx="2058309" cy="784937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10274104" y="0"/>
              <a:ext cx="1273372" cy="784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0"/>
          <p:cNvSpPr/>
          <p:nvPr/>
        </p:nvSpPr>
        <p:spPr>
          <a:xfrm>
            <a:off x="0" y="-3244"/>
            <a:ext cx="12192000" cy="78105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Economic Analysis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488" y="3943025"/>
            <a:ext cx="4360175" cy="1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86" y="3977012"/>
            <a:ext cx="4300074" cy="1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l="10927" r="12497"/>
          <a:stretch/>
        </p:blipFill>
        <p:spPr>
          <a:xfrm>
            <a:off x="155075" y="910350"/>
            <a:ext cx="3296614" cy="2608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8810103" y="1918063"/>
            <a:ext cx="660900" cy="568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9558924" y="1254149"/>
            <a:ext cx="2622272" cy="221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Economic conditions are worrisome but remain favorable overall </a:t>
            </a:r>
            <a:endParaRPr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7958113" y="3627125"/>
            <a:ext cx="1600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Non Durable Spending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1909750" y="3725700"/>
            <a:ext cx="2188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Disposable Income (Billions)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3814589" y="1859350"/>
            <a:ext cx="912300" cy="784800"/>
          </a:xfrm>
          <a:prstGeom prst="mathPlus">
            <a:avLst>
              <a:gd name="adj1" fmla="val 2352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/>
          <p:nvPr/>
        </p:nvSpPr>
        <p:spPr>
          <a:xfrm rot="1550696">
            <a:off x="5342947" y="1731903"/>
            <a:ext cx="2188389" cy="13687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/>
          <p:cNvSpPr/>
          <p:nvPr/>
        </p:nvSpPr>
        <p:spPr>
          <a:xfrm rot="1618562">
            <a:off x="6038569" y="1676014"/>
            <a:ext cx="2188407" cy="13687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155075" y="3627125"/>
            <a:ext cx="11827500" cy="2265000"/>
          </a:xfrm>
          <a:prstGeom prst="rect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4689577" y="1029118"/>
            <a:ext cx="4367298" cy="85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Trade war &amp; Global economic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slowdown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33"/>
          <p:cNvCxnSpPr/>
          <p:nvPr/>
        </p:nvCxnSpPr>
        <p:spPr>
          <a:xfrm>
            <a:off x="4618252" y="1068124"/>
            <a:ext cx="0" cy="4583175"/>
          </a:xfrm>
          <a:prstGeom prst="straightConnector1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" name="Google Shape;354;p33"/>
          <p:cNvSpPr txBox="1"/>
          <p:nvPr/>
        </p:nvSpPr>
        <p:spPr>
          <a:xfrm>
            <a:off x="5628310" y="762814"/>
            <a:ext cx="419270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Most important factors consumers consider when purchasing products at a specialty value retail store:</a:t>
            </a:r>
            <a:endParaRPr b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0" y="-3244"/>
            <a:ext cx="12192000" cy="7809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Industry </a:t>
            </a:r>
            <a:r>
              <a:rPr lang="en-US" sz="6000" b="1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Drivers</a:t>
            </a:r>
            <a:endParaRPr sz="6000" b="1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p33"/>
          <p:cNvGrpSpPr/>
          <p:nvPr/>
        </p:nvGrpSpPr>
        <p:grpSpPr>
          <a:xfrm>
            <a:off x="155071" y="6010101"/>
            <a:ext cx="11938186" cy="784800"/>
            <a:chOff x="1749" y="0"/>
            <a:chExt cx="11938186" cy="784800"/>
          </a:xfrm>
        </p:grpSpPr>
        <p:sp>
          <p:nvSpPr>
            <p:cNvPr id="357" name="Google Shape;357;p33"/>
            <p:cNvSpPr/>
            <p:nvPr/>
          </p:nvSpPr>
          <p:spPr>
            <a:xfrm>
              <a:off x="1749" y="0"/>
              <a:ext cx="2058300" cy="784800"/>
            </a:xfrm>
            <a:prstGeom prst="homePlate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 txBox="1"/>
            <p:nvPr/>
          </p:nvSpPr>
          <p:spPr>
            <a:xfrm>
              <a:off x="1749" y="0"/>
              <a:ext cx="18621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Description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648397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2040866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Industry Overview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295044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 txBox="1"/>
            <p:nvPr/>
          </p:nvSpPr>
          <p:spPr>
            <a:xfrm>
              <a:off x="3687513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Competitive Positioning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941692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 txBox="1"/>
            <p:nvPr/>
          </p:nvSpPr>
          <p:spPr>
            <a:xfrm>
              <a:off x="5334161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Analysis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588340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 txBox="1"/>
            <p:nvPr/>
          </p:nvSpPr>
          <p:spPr>
            <a:xfrm>
              <a:off x="6980809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Corporate Governance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8234988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 txBox="1"/>
            <p:nvPr/>
          </p:nvSpPr>
          <p:spPr>
            <a:xfrm>
              <a:off x="8627457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Valuation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9881635" y="0"/>
              <a:ext cx="2058300" cy="784800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 txBox="1"/>
            <p:nvPr/>
          </p:nvSpPr>
          <p:spPr>
            <a:xfrm>
              <a:off x="10274104" y="0"/>
              <a:ext cx="12735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Investment Risks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t="21423" b="12373"/>
          <a:stretch/>
        </p:blipFill>
        <p:spPr>
          <a:xfrm>
            <a:off x="8421225" y="3314425"/>
            <a:ext cx="3367725" cy="24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/>
          <p:nvPr/>
        </p:nvSpPr>
        <p:spPr>
          <a:xfrm>
            <a:off x="5614299" y="1309924"/>
            <a:ext cx="3637539" cy="377310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Price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5614300" y="1738780"/>
            <a:ext cx="3185662" cy="377310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Product Quality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5614299" y="2171643"/>
            <a:ext cx="2793331" cy="377310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Convenient Location</a:t>
            </a: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5614288" y="2600566"/>
            <a:ext cx="2230812" cy="377310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</a:rPr>
              <a:t>Product Availability</a:t>
            </a:r>
            <a:endParaRPr sz="1600" b="1" dirty="0">
              <a:solidFill>
                <a:schemeClr val="lt1"/>
              </a:solidFill>
            </a:endParaRPr>
          </a:p>
        </p:txBody>
      </p:sp>
      <p:cxnSp>
        <p:nvCxnSpPr>
          <p:cNvPr id="376" name="Google Shape;376;p33"/>
          <p:cNvCxnSpPr/>
          <p:nvPr/>
        </p:nvCxnSpPr>
        <p:spPr>
          <a:xfrm>
            <a:off x="9565475" y="2794125"/>
            <a:ext cx="547500" cy="9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33"/>
          <p:cNvSpPr txBox="1"/>
          <p:nvPr/>
        </p:nvSpPr>
        <p:spPr>
          <a:xfrm>
            <a:off x="9251838" y="2272670"/>
            <a:ext cx="14445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Retail Segment’s Life Stage</a:t>
            </a:r>
            <a:endParaRPr b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10504200" y="4530300"/>
            <a:ext cx="16878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sng" dirty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Market Caps: </a:t>
            </a:r>
            <a:endParaRPr sz="1000" b="1" u="sng" dirty="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Five Below: </a:t>
            </a:r>
            <a:r>
              <a:rPr lang="en-US" sz="1000" b="1" dirty="0" smtClean="0">
                <a:solidFill>
                  <a:srgbClr val="666666"/>
                </a:solidFill>
                <a:highlight>
                  <a:srgbClr val="FFFFFF"/>
                </a:highlight>
                <a:ea typeface="Roboto"/>
              </a:rPr>
              <a:t>6.9</a:t>
            </a:r>
            <a:r>
              <a:rPr lang="en-US" sz="1000" b="1" dirty="0" smtClean="0">
                <a:solidFill>
                  <a:srgbClr val="666666"/>
                </a:solidFill>
                <a:highlight>
                  <a:srgbClr val="FFFFFF"/>
                </a:highlight>
              </a:rPr>
              <a:t>B</a:t>
            </a:r>
            <a:endParaRPr sz="1000" b="1" dirty="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Dollar Tree: 22.77B</a:t>
            </a:r>
            <a:endParaRPr sz="1000" b="1" dirty="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Dollar General: 30.66B</a:t>
            </a:r>
            <a:endParaRPr sz="1000" b="1" dirty="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Big Lots: </a:t>
            </a:r>
            <a:r>
              <a:rPr lang="en-US" sz="1000" b="1" dirty="0" smtClean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1.28B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smtClean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Ollie: 5.45B</a:t>
            </a:r>
            <a:endParaRPr sz="1000" b="1" dirty="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75" y="3231807"/>
            <a:ext cx="2811525" cy="27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5873613" y="2961204"/>
            <a:ext cx="12165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Value Drivers</a:t>
            </a:r>
            <a:endParaRPr b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10975500" y="787525"/>
            <a:ext cx="12165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  <a:endParaRPr sz="800" u="sng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Respondents: 116</a:t>
            </a:r>
            <a:endParaRPr sz="8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Age Range: 18-30</a:t>
            </a:r>
            <a:endParaRPr sz="8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Region: Northeast US</a:t>
            </a:r>
            <a:endParaRPr sz="8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725925" y="5189300"/>
            <a:ext cx="3342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FIVE HAS A </a:t>
            </a:r>
            <a:r>
              <a:rPr lang="en-US" sz="18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3%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MARKET SHARE</a:t>
            </a:r>
            <a:endParaRPr sz="1800" b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3"/>
          <p:cNvSpPr/>
          <p:nvPr/>
        </p:nvSpPr>
        <p:spPr>
          <a:xfrm rot="10800000">
            <a:off x="959913" y="4635388"/>
            <a:ext cx="2874000" cy="38010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" name="Google Shape;384;p33"/>
          <p:cNvCxnSpPr/>
          <p:nvPr/>
        </p:nvCxnSpPr>
        <p:spPr>
          <a:xfrm>
            <a:off x="8366875" y="3573850"/>
            <a:ext cx="1237800" cy="8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33"/>
          <p:cNvSpPr txBox="1"/>
          <p:nvPr/>
        </p:nvSpPr>
        <p:spPr>
          <a:xfrm>
            <a:off x="7845100" y="3005238"/>
            <a:ext cx="12165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Five Below’s Life Stage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13" y="999637"/>
            <a:ext cx="3878575" cy="3461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3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16fb5ab4-1e72-4f2e-97ec-e2f5e900f5b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a462b563-4113-4dc1-bef3-9c9c4e5485d7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2351</Words>
  <Application>Microsoft Office PowerPoint</Application>
  <PresentationFormat>Widescreen</PresentationFormat>
  <Paragraphs>867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SimSun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support</cp:lastModifiedBy>
  <cp:revision>159</cp:revision>
  <dcterms:modified xsi:type="dcterms:W3CDTF">2019-02-12T20:20:39Z</dcterms:modified>
</cp:coreProperties>
</file>